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handoutMasterIdLst>
    <p:handoutMasterId r:id="rId86"/>
  </p:handoutMasterIdLst>
  <p:sldIdLst>
    <p:sldId id="554" r:id="rId2"/>
    <p:sldId id="541" r:id="rId3"/>
    <p:sldId id="604" r:id="rId4"/>
    <p:sldId id="606" r:id="rId5"/>
    <p:sldId id="610" r:id="rId6"/>
    <p:sldId id="611" r:id="rId7"/>
    <p:sldId id="607" r:id="rId8"/>
    <p:sldId id="605" r:id="rId9"/>
    <p:sldId id="561" r:id="rId10"/>
    <p:sldId id="563" r:id="rId11"/>
    <p:sldId id="564" r:id="rId12"/>
    <p:sldId id="565" r:id="rId13"/>
    <p:sldId id="567" r:id="rId14"/>
    <p:sldId id="568" r:id="rId15"/>
    <p:sldId id="562" r:id="rId16"/>
    <p:sldId id="569" r:id="rId17"/>
    <p:sldId id="571" r:id="rId18"/>
    <p:sldId id="570" r:id="rId19"/>
    <p:sldId id="572" r:id="rId20"/>
    <p:sldId id="573" r:id="rId21"/>
    <p:sldId id="576" r:id="rId22"/>
    <p:sldId id="577" r:id="rId23"/>
    <p:sldId id="612" r:id="rId24"/>
    <p:sldId id="579" r:id="rId25"/>
    <p:sldId id="578" r:id="rId26"/>
    <p:sldId id="555" r:id="rId27"/>
    <p:sldId id="558" r:id="rId28"/>
    <p:sldId id="559" r:id="rId29"/>
    <p:sldId id="560" r:id="rId30"/>
    <p:sldId id="621" r:id="rId31"/>
    <p:sldId id="622" r:id="rId32"/>
    <p:sldId id="623" r:id="rId33"/>
    <p:sldId id="624" r:id="rId34"/>
    <p:sldId id="625" r:id="rId35"/>
    <p:sldId id="626" r:id="rId36"/>
    <p:sldId id="627" r:id="rId37"/>
    <p:sldId id="628" r:id="rId38"/>
    <p:sldId id="629" r:id="rId39"/>
    <p:sldId id="630" r:id="rId40"/>
    <p:sldId id="594" r:id="rId41"/>
    <p:sldId id="595" r:id="rId42"/>
    <p:sldId id="596" r:id="rId43"/>
    <p:sldId id="634" r:id="rId44"/>
    <p:sldId id="635" r:id="rId45"/>
    <p:sldId id="636" r:id="rId46"/>
    <p:sldId id="601" r:id="rId47"/>
    <p:sldId id="618" r:id="rId48"/>
    <p:sldId id="620" r:id="rId49"/>
    <p:sldId id="632" r:id="rId50"/>
    <p:sldId id="633" r:id="rId51"/>
    <p:sldId id="580" r:id="rId52"/>
    <p:sldId id="581" r:id="rId53"/>
    <p:sldId id="583" r:id="rId54"/>
    <p:sldId id="664" r:id="rId55"/>
    <p:sldId id="657" r:id="rId56"/>
    <p:sldId id="658" r:id="rId57"/>
    <p:sldId id="659" r:id="rId58"/>
    <p:sldId id="660" r:id="rId59"/>
    <p:sldId id="661" r:id="rId60"/>
    <p:sldId id="662" r:id="rId61"/>
    <p:sldId id="663" r:id="rId62"/>
    <p:sldId id="637" r:id="rId63"/>
    <p:sldId id="587" r:id="rId64"/>
    <p:sldId id="588" r:id="rId65"/>
    <p:sldId id="638" r:id="rId66"/>
    <p:sldId id="640" r:id="rId67"/>
    <p:sldId id="641" r:id="rId68"/>
    <p:sldId id="642" r:id="rId69"/>
    <p:sldId id="643" r:id="rId70"/>
    <p:sldId id="644" r:id="rId71"/>
    <p:sldId id="645" r:id="rId72"/>
    <p:sldId id="646" r:id="rId73"/>
    <p:sldId id="647" r:id="rId74"/>
    <p:sldId id="648" r:id="rId75"/>
    <p:sldId id="649" r:id="rId76"/>
    <p:sldId id="650" r:id="rId77"/>
    <p:sldId id="651" r:id="rId78"/>
    <p:sldId id="653" r:id="rId79"/>
    <p:sldId id="654" r:id="rId80"/>
    <p:sldId id="656" r:id="rId81"/>
    <p:sldId id="665" r:id="rId82"/>
    <p:sldId id="666" r:id="rId83"/>
    <p:sldId id="481" r:id="rId84"/>
  </p:sldIdLst>
  <p:sldSz cx="9144000" cy="6858000" type="screen4x3"/>
  <p:notesSz cx="7559675" cy="10691813"/>
  <p:defaultTextStyle>
    <a:defPPr>
      <a:defRPr lang="pl-PL"/>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1" autoAdjust="0"/>
    <p:restoredTop sz="95142" autoAdjust="0"/>
  </p:normalViewPr>
  <p:slideViewPr>
    <p:cSldViewPr>
      <p:cViewPr>
        <p:scale>
          <a:sx n="60" d="100"/>
          <a:sy n="60" d="100"/>
        </p:scale>
        <p:origin x="-1476" y="-402"/>
      </p:cViewPr>
      <p:guideLst>
        <p:guide orient="horz" pos="2160"/>
        <p:guide pos="2880"/>
      </p:guideLst>
    </p:cSldViewPr>
  </p:slideViewPr>
  <p:outlineViewPr>
    <p:cViewPr>
      <p:scale>
        <a:sx n="33" d="100"/>
        <a:sy n="33" d="100"/>
      </p:scale>
      <p:origin x="0" y="945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T\Downloads\RYNE_2670_XTAB_20160902190934-bezrob%2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T\Downloads\PODM_2419_XTAB_20160904020931-podmioty%20i%20ng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pl-PL"/>
  <c:chart>
    <c:plotArea>
      <c:layout/>
      <c:barChart>
        <c:barDir val="col"/>
        <c:grouping val="clustered"/>
        <c:ser>
          <c:idx val="0"/>
          <c:order val="0"/>
          <c:tx>
            <c:strRef>
              <c:f>TABLICA!$D$11</c:f>
              <c:strCache>
                <c:ptCount val="1"/>
                <c:pt idx="0">
                  <c:v>Polska</c:v>
                </c:pt>
              </c:strCache>
            </c:strRef>
          </c:tx>
          <c:cat>
            <c:strRef>
              <c:f>TABLICA!$E$10:$N$10</c:f>
              <c:strCache>
                <c:ptCount val="10"/>
                <c:pt idx="0">
                  <c:v>2006</c:v>
                </c:pt>
                <c:pt idx="1">
                  <c:v>2007</c:v>
                </c:pt>
                <c:pt idx="2">
                  <c:v>2008</c:v>
                </c:pt>
                <c:pt idx="3">
                  <c:v>2009</c:v>
                </c:pt>
                <c:pt idx="4">
                  <c:v>2010</c:v>
                </c:pt>
                <c:pt idx="5">
                  <c:v>2011</c:v>
                </c:pt>
                <c:pt idx="6">
                  <c:v>2012</c:v>
                </c:pt>
                <c:pt idx="7">
                  <c:v>2013</c:v>
                </c:pt>
                <c:pt idx="8">
                  <c:v>2014</c:v>
                </c:pt>
                <c:pt idx="9">
                  <c:v>2015</c:v>
                </c:pt>
              </c:strCache>
            </c:strRef>
          </c:cat>
          <c:val>
            <c:numRef>
              <c:f>TABLICA!$E$11:$N$11</c:f>
              <c:numCache>
                <c:formatCode>#,##0.0</c:formatCode>
                <c:ptCount val="10"/>
                <c:pt idx="0">
                  <c:v>9.4332199999999986</c:v>
                </c:pt>
                <c:pt idx="1">
                  <c:v>7.1157299999999966</c:v>
                </c:pt>
                <c:pt idx="2">
                  <c:v>5.9931799999999997</c:v>
                </c:pt>
                <c:pt idx="3">
                  <c:v>7.6861799999999985</c:v>
                </c:pt>
                <c:pt idx="4">
                  <c:v>7.8720400000000001</c:v>
                </c:pt>
                <c:pt idx="5">
                  <c:v>8.0145300000000006</c:v>
                </c:pt>
                <c:pt idx="6">
                  <c:v>8.6842799999999993</c:v>
                </c:pt>
                <c:pt idx="7">
                  <c:v>8.8357600000000005</c:v>
                </c:pt>
                <c:pt idx="8">
                  <c:v>7.53268</c:v>
                </c:pt>
                <c:pt idx="9">
                  <c:v>6.5133200000000002</c:v>
                </c:pt>
              </c:numCache>
            </c:numRef>
          </c:val>
        </c:ser>
        <c:ser>
          <c:idx val="1"/>
          <c:order val="1"/>
          <c:tx>
            <c:strRef>
              <c:f>TABLICA!$D$12</c:f>
              <c:strCache>
                <c:ptCount val="1"/>
                <c:pt idx="0">
                  <c:v>Woj mazowieckie</c:v>
                </c:pt>
              </c:strCache>
            </c:strRef>
          </c:tx>
          <c:cat>
            <c:strRef>
              <c:f>TABLICA!$E$10:$N$10</c:f>
              <c:strCache>
                <c:ptCount val="10"/>
                <c:pt idx="0">
                  <c:v>2006</c:v>
                </c:pt>
                <c:pt idx="1">
                  <c:v>2007</c:v>
                </c:pt>
                <c:pt idx="2">
                  <c:v>2008</c:v>
                </c:pt>
                <c:pt idx="3">
                  <c:v>2009</c:v>
                </c:pt>
                <c:pt idx="4">
                  <c:v>2010</c:v>
                </c:pt>
                <c:pt idx="5">
                  <c:v>2011</c:v>
                </c:pt>
                <c:pt idx="6">
                  <c:v>2012</c:v>
                </c:pt>
                <c:pt idx="7">
                  <c:v>2013</c:v>
                </c:pt>
                <c:pt idx="8">
                  <c:v>2014</c:v>
                </c:pt>
                <c:pt idx="9">
                  <c:v>2015</c:v>
                </c:pt>
              </c:strCache>
            </c:strRef>
          </c:cat>
          <c:val>
            <c:numRef>
              <c:f>TABLICA!$E$12:$N$12</c:f>
              <c:numCache>
                <c:formatCode>#,##0.0</c:formatCode>
                <c:ptCount val="10"/>
                <c:pt idx="0">
                  <c:v>8.6715300000000006</c:v>
                </c:pt>
                <c:pt idx="1">
                  <c:v>6.6454199999999846</c:v>
                </c:pt>
                <c:pt idx="2">
                  <c:v>5.3630699999999996</c:v>
                </c:pt>
                <c:pt idx="3">
                  <c:v>6.74315</c:v>
                </c:pt>
                <c:pt idx="4">
                  <c:v>7.1210499999999985</c:v>
                </c:pt>
                <c:pt idx="5">
                  <c:v>7.3798199999999996</c:v>
                </c:pt>
                <c:pt idx="6">
                  <c:v>8.156369999999999</c:v>
                </c:pt>
                <c:pt idx="7">
                  <c:v>8.5301599999999986</c:v>
                </c:pt>
                <c:pt idx="8">
                  <c:v>7.5581399999999945</c:v>
                </c:pt>
                <c:pt idx="9">
                  <c:v>6.5960099999999997</c:v>
                </c:pt>
              </c:numCache>
            </c:numRef>
          </c:val>
        </c:ser>
        <c:ser>
          <c:idx val="2"/>
          <c:order val="2"/>
          <c:tx>
            <c:strRef>
              <c:f>TABLICA!$D$13</c:f>
              <c:strCache>
                <c:ptCount val="1"/>
                <c:pt idx="0">
                  <c:v>SIERPC</c:v>
                </c:pt>
              </c:strCache>
            </c:strRef>
          </c:tx>
          <c:cat>
            <c:strRef>
              <c:f>TABLICA!$E$10:$N$10</c:f>
              <c:strCache>
                <c:ptCount val="10"/>
                <c:pt idx="0">
                  <c:v>2006</c:v>
                </c:pt>
                <c:pt idx="1">
                  <c:v>2007</c:v>
                </c:pt>
                <c:pt idx="2">
                  <c:v>2008</c:v>
                </c:pt>
                <c:pt idx="3">
                  <c:v>2009</c:v>
                </c:pt>
                <c:pt idx="4">
                  <c:v>2010</c:v>
                </c:pt>
                <c:pt idx="5">
                  <c:v>2011</c:v>
                </c:pt>
                <c:pt idx="6">
                  <c:v>2012</c:v>
                </c:pt>
                <c:pt idx="7">
                  <c:v>2013</c:v>
                </c:pt>
                <c:pt idx="8">
                  <c:v>2014</c:v>
                </c:pt>
                <c:pt idx="9">
                  <c:v>2015</c:v>
                </c:pt>
              </c:strCache>
            </c:strRef>
          </c:cat>
          <c:val>
            <c:numRef>
              <c:f>TABLICA!$E$13:$N$13</c:f>
              <c:numCache>
                <c:formatCode>#,##0.0</c:formatCode>
                <c:ptCount val="10"/>
                <c:pt idx="0">
                  <c:v>14.54501</c:v>
                </c:pt>
                <c:pt idx="1">
                  <c:v>11.74249</c:v>
                </c:pt>
                <c:pt idx="2">
                  <c:v>10.048359999999999</c:v>
                </c:pt>
                <c:pt idx="3">
                  <c:v>11.498430000000004</c:v>
                </c:pt>
                <c:pt idx="4">
                  <c:v>11.193070000000001</c:v>
                </c:pt>
                <c:pt idx="5">
                  <c:v>12.073730000000022</c:v>
                </c:pt>
                <c:pt idx="6">
                  <c:v>13.45044000000013</c:v>
                </c:pt>
                <c:pt idx="7">
                  <c:v>13.33615</c:v>
                </c:pt>
                <c:pt idx="8">
                  <c:v>12.111849999999999</c:v>
                </c:pt>
                <c:pt idx="9">
                  <c:v>10.866330000000024</c:v>
                </c:pt>
              </c:numCache>
            </c:numRef>
          </c:val>
        </c:ser>
        <c:axId val="96142848"/>
        <c:axId val="96144384"/>
      </c:barChart>
      <c:catAx>
        <c:axId val="96142848"/>
        <c:scaling>
          <c:orientation val="minMax"/>
        </c:scaling>
        <c:axPos val="b"/>
        <c:numFmt formatCode="General" sourceLinked="0"/>
        <c:tickLblPos val="nextTo"/>
        <c:crossAx val="96144384"/>
        <c:crosses val="autoZero"/>
        <c:auto val="1"/>
        <c:lblAlgn val="ctr"/>
        <c:lblOffset val="100"/>
      </c:catAx>
      <c:valAx>
        <c:axId val="96144384"/>
        <c:scaling>
          <c:orientation val="minMax"/>
          <c:max val="17"/>
          <c:min val="0"/>
        </c:scaling>
        <c:axPos val="l"/>
        <c:majorGridlines/>
        <c:numFmt formatCode="#,##0.0" sourceLinked="1"/>
        <c:tickLblPos val="nextTo"/>
        <c:crossAx val="96142848"/>
        <c:crosses val="autoZero"/>
        <c:crossBetween val="between"/>
        <c:majorUnit val="10"/>
      </c:valAx>
    </c:plotArea>
    <c:legend>
      <c:legendPos val="r"/>
      <c:layout/>
      <c:txPr>
        <a:bodyPr/>
        <a:lstStyle/>
        <a:p>
          <a:pPr>
            <a:defRPr sz="2000"/>
          </a:pPr>
          <a:endParaRPr lang="pl-PL"/>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pl-PL"/>
  <c:chart>
    <c:plotArea>
      <c:layout/>
      <c:barChart>
        <c:barDir val="col"/>
        <c:grouping val="clustered"/>
        <c:ser>
          <c:idx val="0"/>
          <c:order val="0"/>
          <c:tx>
            <c:strRef>
              <c:f>TABLICA!$BT$10</c:f>
              <c:strCache>
                <c:ptCount val="1"/>
                <c:pt idx="0">
                  <c:v>POLSKA</c:v>
                </c:pt>
              </c:strCache>
            </c:strRef>
          </c:tx>
          <c:cat>
            <c:strRef>
              <c:f>TABLICA!$BU$9:$CH$9</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strCache>
            </c:strRef>
          </c:cat>
          <c:val>
            <c:numRef>
              <c:f>TABLICA!$BU$10:$CH$10</c:f>
              <c:numCache>
                <c:formatCode>#,##0</c:formatCode>
                <c:ptCount val="14"/>
                <c:pt idx="0">
                  <c:v>710.15759999999796</c:v>
                </c:pt>
                <c:pt idx="1">
                  <c:v>732.08050000000003</c:v>
                </c:pt>
                <c:pt idx="2">
                  <c:v>723.89369999999997</c:v>
                </c:pt>
                <c:pt idx="3">
                  <c:v>727.63980000000004</c:v>
                </c:pt>
                <c:pt idx="4">
                  <c:v>725.32809999999949</c:v>
                </c:pt>
                <c:pt idx="5">
                  <c:v>731.36639999999738</c:v>
                </c:pt>
                <c:pt idx="6">
                  <c:v>746.10090000000002</c:v>
                </c:pt>
                <c:pt idx="7">
                  <c:v>737.70340000000351</c:v>
                </c:pt>
                <c:pt idx="8">
                  <c:v>763.81399999999996</c:v>
                </c:pt>
                <c:pt idx="9">
                  <c:v>745.08890000000054</c:v>
                </c:pt>
                <c:pt idx="10">
                  <c:v>757.07819999999992</c:v>
                </c:pt>
                <c:pt idx="11">
                  <c:v>769.36799999999175</c:v>
                </c:pt>
                <c:pt idx="12">
                  <c:v>769.58070000000055</c:v>
                </c:pt>
                <c:pt idx="13">
                  <c:v>773.24600000000009</c:v>
                </c:pt>
              </c:numCache>
            </c:numRef>
          </c:val>
        </c:ser>
        <c:ser>
          <c:idx val="1"/>
          <c:order val="1"/>
          <c:tx>
            <c:strRef>
              <c:f>TABLICA!$BT$11</c:f>
              <c:strCache>
                <c:ptCount val="1"/>
                <c:pt idx="0">
                  <c:v>MAZOWIECKIE</c:v>
                </c:pt>
              </c:strCache>
            </c:strRef>
          </c:tx>
          <c:cat>
            <c:strRef>
              <c:f>TABLICA!$BU$9:$CH$9</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strCache>
            </c:strRef>
          </c:cat>
          <c:val>
            <c:numRef>
              <c:f>TABLICA!$BU$11:$CH$11</c:f>
              <c:numCache>
                <c:formatCode>#,##0</c:formatCode>
                <c:ptCount val="14"/>
                <c:pt idx="0">
                  <c:v>808.94619999999748</c:v>
                </c:pt>
                <c:pt idx="1">
                  <c:v>837.04719999999747</c:v>
                </c:pt>
                <c:pt idx="2">
                  <c:v>839.4855</c:v>
                </c:pt>
                <c:pt idx="3">
                  <c:v>857.89699999999948</c:v>
                </c:pt>
                <c:pt idx="4">
                  <c:v>856.97900000000004</c:v>
                </c:pt>
                <c:pt idx="5">
                  <c:v>874.41270000000009</c:v>
                </c:pt>
                <c:pt idx="6">
                  <c:v>905.16759999999749</c:v>
                </c:pt>
                <c:pt idx="7">
                  <c:v>885.7299999999999</c:v>
                </c:pt>
                <c:pt idx="8">
                  <c:v>924.5213</c:v>
                </c:pt>
                <c:pt idx="9">
                  <c:v>893.26970000000051</c:v>
                </c:pt>
                <c:pt idx="10">
                  <c:v>909.85069999999746</c:v>
                </c:pt>
                <c:pt idx="11">
                  <c:v>927.84249999999747</c:v>
                </c:pt>
                <c:pt idx="12">
                  <c:v>930.69450000000052</c:v>
                </c:pt>
                <c:pt idx="13">
                  <c:v>940.40989999999988</c:v>
                </c:pt>
              </c:numCache>
            </c:numRef>
          </c:val>
        </c:ser>
        <c:ser>
          <c:idx val="2"/>
          <c:order val="2"/>
          <c:tx>
            <c:strRef>
              <c:f>TABLICA!$BT$12</c:f>
              <c:strCache>
                <c:ptCount val="1"/>
                <c:pt idx="0">
                  <c:v>SIERPC</c:v>
                </c:pt>
              </c:strCache>
            </c:strRef>
          </c:tx>
          <c:cat>
            <c:strRef>
              <c:f>TABLICA!$BU$9:$CH$9</c:f>
              <c:strCach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strCache>
            </c:strRef>
          </c:cat>
          <c:val>
            <c:numRef>
              <c:f>TABLICA!$BU$12:$CH$12</c:f>
              <c:numCache>
                <c:formatCode>#,##0</c:formatCode>
                <c:ptCount val="14"/>
                <c:pt idx="0">
                  <c:v>769.59770000000003</c:v>
                </c:pt>
                <c:pt idx="1">
                  <c:v>748.40759999999796</c:v>
                </c:pt>
                <c:pt idx="2">
                  <c:v>724.29040000000055</c:v>
                </c:pt>
                <c:pt idx="3">
                  <c:v>706.22669999999948</c:v>
                </c:pt>
                <c:pt idx="4">
                  <c:v>690.52070000000003</c:v>
                </c:pt>
                <c:pt idx="5">
                  <c:v>709.11330000000055</c:v>
                </c:pt>
                <c:pt idx="6">
                  <c:v>721.97530000000052</c:v>
                </c:pt>
                <c:pt idx="7">
                  <c:v>693.43849999999998</c:v>
                </c:pt>
                <c:pt idx="8">
                  <c:v>714.09580000000005</c:v>
                </c:pt>
                <c:pt idx="9">
                  <c:v>678.02930000000003</c:v>
                </c:pt>
                <c:pt idx="10">
                  <c:v>700.94459999999947</c:v>
                </c:pt>
                <c:pt idx="11">
                  <c:v>706.28950000000054</c:v>
                </c:pt>
                <c:pt idx="12">
                  <c:v>710.45359999999948</c:v>
                </c:pt>
                <c:pt idx="13">
                  <c:v>715.18259999999998</c:v>
                </c:pt>
              </c:numCache>
            </c:numRef>
          </c:val>
        </c:ser>
        <c:axId val="96576256"/>
        <c:axId val="96577792"/>
      </c:barChart>
      <c:catAx>
        <c:axId val="96576256"/>
        <c:scaling>
          <c:orientation val="minMax"/>
        </c:scaling>
        <c:axPos val="b"/>
        <c:numFmt formatCode="General" sourceLinked="0"/>
        <c:tickLblPos val="nextTo"/>
        <c:crossAx val="96577792"/>
        <c:crosses val="autoZero"/>
        <c:auto val="1"/>
        <c:lblAlgn val="ctr"/>
        <c:lblOffset val="100"/>
      </c:catAx>
      <c:valAx>
        <c:axId val="96577792"/>
        <c:scaling>
          <c:orientation val="minMax"/>
          <c:max val="1000"/>
          <c:min val="500"/>
        </c:scaling>
        <c:axPos val="l"/>
        <c:majorGridlines/>
        <c:numFmt formatCode="#,##0" sourceLinked="1"/>
        <c:tickLblPos val="nextTo"/>
        <c:crossAx val="96576256"/>
        <c:crosses val="autoZero"/>
        <c:crossBetween val="between"/>
        <c:majorUnit val="150"/>
      </c:valAx>
    </c:plotArea>
    <c:legend>
      <c:legendPos val="r"/>
      <c:layout/>
      <c:txPr>
        <a:bodyPr/>
        <a:lstStyle/>
        <a:p>
          <a:pPr>
            <a:defRPr sz="2000"/>
          </a:pPr>
          <a:endParaRPr lang="pl-PL"/>
        </a:p>
      </c:txPr>
    </c:legend>
    <c:plotVisOnly val="1"/>
    <c:dispBlanksAs val="gap"/>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txBox="1">
            <a:spLocks noGrp="1"/>
          </p:cNvSpPr>
          <p:nvPr>
            <p:ph type="hdr" sz="quarter"/>
          </p:nvPr>
        </p:nvSpPr>
        <p:spPr>
          <a:xfrm>
            <a:off x="0" y="0"/>
            <a:ext cx="3281363" cy="534988"/>
          </a:xfrm>
          <a:prstGeom prst="rect">
            <a:avLst/>
          </a:prstGeom>
          <a:noFill/>
          <a:ln>
            <a:noFill/>
          </a:ln>
        </p:spPr>
        <p:txBody>
          <a:bodyPr vert="horz" wrap="none" lIns="90000" tIns="45000" rIns="90000" bIns="45000" anchorCtr="0" compatLnSpc="0"/>
          <a:lstStyle>
            <a:defPPr lvl="0">
              <a:buSzPct val="45000"/>
              <a:buFont typeface="StarSymbol"/>
              <a:buNone/>
            </a:defPPr>
            <a:lvl1pPr lvl="0" fontAlgn="auto" hangingPunct="0">
              <a:spcBef>
                <a:spcPts val="0"/>
              </a:spcBef>
              <a:spcAft>
                <a:spcPts val="0"/>
              </a:spcAft>
              <a:buSzPct val="45000"/>
              <a:buFont typeface="StarSymbol"/>
              <a:buNone/>
              <a:defRPr sz="1400">
                <a:latin typeface="Arial" pitchFamily="18"/>
                <a:ea typeface="Microsoft YaHei" pitchFamily="2"/>
                <a:cs typeface="Mangal" pitchFamily="2"/>
              </a:defRP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defRPr sz="1400"/>
            </a:pPr>
            <a:endParaRPr lang="pl-PL"/>
          </a:p>
        </p:txBody>
      </p:sp>
      <p:sp>
        <p:nvSpPr>
          <p:cNvPr id="3" name="Symbol zastępczy daty 2"/>
          <p:cNvSpPr txBox="1">
            <a:spLocks noGrp="1"/>
          </p:cNvSpPr>
          <p:nvPr>
            <p:ph type="dt" sz="quarter" idx="1"/>
          </p:nvPr>
        </p:nvSpPr>
        <p:spPr>
          <a:xfrm>
            <a:off x="4278313" y="0"/>
            <a:ext cx="3281362" cy="534988"/>
          </a:xfrm>
          <a:prstGeom prst="rect">
            <a:avLst/>
          </a:prstGeom>
          <a:noFill/>
          <a:ln>
            <a:noFill/>
          </a:ln>
        </p:spPr>
        <p:txBody>
          <a:bodyPr vert="horz" wrap="none" lIns="90000" tIns="45000" rIns="90000" bIns="45000" anchorCtr="0" compatLnSpc="0"/>
          <a:lstStyle>
            <a:defPPr lvl="0">
              <a:buSzPct val="45000"/>
              <a:buFont typeface="StarSymbol"/>
              <a:buNone/>
            </a:defPPr>
            <a:lvl1pPr lvl="0" algn="r" fontAlgn="auto" hangingPunct="0">
              <a:spcBef>
                <a:spcPts val="0"/>
              </a:spcBef>
              <a:spcAft>
                <a:spcPts val="0"/>
              </a:spcAft>
              <a:buSzPct val="45000"/>
              <a:buFont typeface="StarSymbol"/>
              <a:buNone/>
              <a:defRPr sz="1400">
                <a:latin typeface="Arial" pitchFamily="18"/>
                <a:ea typeface="Microsoft YaHei" pitchFamily="2"/>
                <a:cs typeface="Mangal" pitchFamily="2"/>
              </a:defRP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defRPr sz="1400"/>
            </a:pPr>
            <a:endParaRPr lang="pl-PL"/>
          </a:p>
        </p:txBody>
      </p:sp>
      <p:sp>
        <p:nvSpPr>
          <p:cNvPr id="4" name="Symbol zastępczy stopki 3"/>
          <p:cNvSpPr txBox="1">
            <a:spLocks noGrp="1"/>
          </p:cNvSpPr>
          <p:nvPr>
            <p:ph type="ftr" sz="quarter" idx="2"/>
          </p:nvPr>
        </p:nvSpPr>
        <p:spPr>
          <a:xfrm>
            <a:off x="0" y="10156825"/>
            <a:ext cx="3281363" cy="534988"/>
          </a:xfrm>
          <a:prstGeom prst="rect">
            <a:avLst/>
          </a:prstGeom>
          <a:noFill/>
          <a:ln>
            <a:noFill/>
          </a:ln>
        </p:spPr>
        <p:txBody>
          <a:bodyPr vert="horz" wrap="none" lIns="90000" tIns="45000" rIns="90000" bIns="45000" anchor="b" anchorCtr="0" compatLnSpc="0"/>
          <a:lstStyle>
            <a:defPPr lvl="0">
              <a:buSzPct val="45000"/>
              <a:buFont typeface="StarSymbol"/>
              <a:buNone/>
            </a:defPPr>
            <a:lvl1pPr lvl="0" fontAlgn="auto" hangingPunct="0">
              <a:spcBef>
                <a:spcPts val="0"/>
              </a:spcBef>
              <a:spcAft>
                <a:spcPts val="0"/>
              </a:spcAft>
              <a:buSzPct val="45000"/>
              <a:buFont typeface="StarSymbol"/>
              <a:buNone/>
              <a:defRPr sz="1400">
                <a:latin typeface="Arial" pitchFamily="18"/>
                <a:ea typeface="Microsoft YaHei" pitchFamily="2"/>
                <a:cs typeface="Mangal" pitchFamily="2"/>
              </a:defRP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defRPr sz="1400"/>
            </a:pPr>
            <a:endParaRPr lang="pl-PL"/>
          </a:p>
        </p:txBody>
      </p:sp>
      <p:sp>
        <p:nvSpPr>
          <p:cNvPr id="5" name="Symbol zastępczy numeru slajdu 4"/>
          <p:cNvSpPr txBox="1">
            <a:spLocks noGrp="1"/>
          </p:cNvSpPr>
          <p:nvPr>
            <p:ph type="sldNum" sz="quarter" idx="3"/>
          </p:nvPr>
        </p:nvSpPr>
        <p:spPr>
          <a:xfrm>
            <a:off x="4278313" y="10156825"/>
            <a:ext cx="3281362" cy="534988"/>
          </a:xfrm>
          <a:prstGeom prst="rect">
            <a:avLst/>
          </a:prstGeom>
          <a:noFill/>
          <a:ln>
            <a:noFill/>
          </a:ln>
        </p:spPr>
        <p:txBody>
          <a:bodyPr vert="horz" wrap="none" lIns="90000" tIns="45000" rIns="90000" bIns="45000" anchor="b" anchorCtr="0" compatLnSpc="0"/>
          <a:lstStyle>
            <a:defPPr lvl="0">
              <a:buSzPct val="45000"/>
              <a:buFont typeface="StarSymbol"/>
              <a:buNone/>
            </a:defPPr>
            <a:lvl1pPr lvl="0" algn="r" fontAlgn="auto" hangingPunct="0">
              <a:spcBef>
                <a:spcPts val="0"/>
              </a:spcBef>
              <a:spcAft>
                <a:spcPts val="0"/>
              </a:spcAft>
              <a:buSzPct val="45000"/>
              <a:buFont typeface="StarSymbol"/>
              <a:buNone/>
              <a:defRPr sz="1400">
                <a:latin typeface="Arial" pitchFamily="18"/>
                <a:ea typeface="Microsoft YaHei" pitchFamily="2"/>
                <a:cs typeface="Mangal" pitchFamily="2"/>
              </a:defRP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defRPr sz="1400"/>
            </a:pPr>
            <a:fld id="{659B7B30-01CE-4E87-BD96-CA5594E87942}" type="slidenum">
              <a:rPr lang="pl-PL"/>
              <a:pPr>
                <a:defRPr sz="1400"/>
              </a:pPr>
              <a:t>‹#›</a:t>
            </a:fld>
            <a:endParaRPr lang="pl-PL"/>
          </a:p>
        </p:txBody>
      </p:sp>
    </p:spTree>
    <p:extLst>
      <p:ext uri="{BB962C8B-B14F-4D97-AF65-F5344CB8AC3E}">
        <p14:creationId xmlns="" xmlns:p14="http://schemas.microsoft.com/office/powerpoint/2010/main" val="2632811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Symbol zastępczy obrazu slajdu 1"/>
          <p:cNvSpPr>
            <a:spLocks noGrp="1" noRot="1" noChangeAspect="1"/>
          </p:cNvSpPr>
          <p:nvPr>
            <p:ph type="sldImg" idx="2"/>
          </p:nvPr>
        </p:nvSpPr>
        <p:spPr bwMode="auto">
          <a:xfrm>
            <a:off x="1106488" y="812800"/>
            <a:ext cx="5345112" cy="4008438"/>
          </a:xfrm>
          <a:prstGeom prst="rect">
            <a:avLst/>
          </a:prstGeom>
          <a:noFill/>
          <a:ln w="9525">
            <a:noFill/>
            <a:miter lim="800000"/>
            <a:headEnd/>
            <a:tailEnd/>
          </a:ln>
        </p:spPr>
      </p:sp>
      <p:sp>
        <p:nvSpPr>
          <p:cNvPr id="3" name="Symbol zastępczy notatek 2"/>
          <p:cNvSpPr txBox="1">
            <a:spLocks noGrp="1"/>
          </p:cNvSpPr>
          <p:nvPr>
            <p:ph type="body" sz="quarter" idx="3"/>
          </p:nvPr>
        </p:nvSpPr>
        <p:spPr>
          <a:xfrm>
            <a:off x="755650" y="5078413"/>
            <a:ext cx="6048375" cy="4811712"/>
          </a:xfrm>
          <a:prstGeom prst="rect">
            <a:avLst/>
          </a:prstGeom>
          <a:noFill/>
          <a:ln>
            <a:noFill/>
          </a:ln>
        </p:spPr>
        <p:txBody>
          <a:bodyPr lIns="0" tIns="0" rIns="0" bIns="0"/>
          <a:lstStyle/>
          <a:p>
            <a:pPr lvl="0"/>
            <a:endParaRPr lang="pl-PL" noProof="0" smtClean="0"/>
          </a:p>
        </p:txBody>
      </p:sp>
      <p:sp>
        <p:nvSpPr>
          <p:cNvPr id="4" name="Symbol zastępczy nagłówka 3"/>
          <p:cNvSpPr txBox="1">
            <a:spLocks noGrp="1"/>
          </p:cNvSpPr>
          <p:nvPr>
            <p:ph type="hdr" sz="quarter"/>
          </p:nvPr>
        </p:nvSpPr>
        <p:spPr>
          <a:xfrm>
            <a:off x="0" y="0"/>
            <a:ext cx="3281363" cy="534988"/>
          </a:xfrm>
          <a:prstGeom prst="rect">
            <a:avLst/>
          </a:prstGeom>
          <a:noFill/>
          <a:ln>
            <a:noFill/>
          </a:ln>
        </p:spPr>
        <p:txBody>
          <a:bodyPr lIns="0" tIns="0" rIns="0" bIns="0" anchorCtr="0"/>
          <a:lstStyle>
            <a:lvl1pPr lvl="0" rtl="0" fontAlgn="auto" hangingPunct="0">
              <a:spcBef>
                <a:spcPts val="0"/>
              </a:spcBef>
              <a:spcAft>
                <a:spcPts val="0"/>
              </a:spcAft>
              <a:buNone/>
              <a:tabLst/>
              <a:defRPr lang="pl-PL" sz="1400" kern="1200">
                <a:latin typeface="Times New Roman" pitchFamily="18"/>
                <a:ea typeface="Arial Unicode MS" pitchFamily="2"/>
                <a:cs typeface="Tahoma" pitchFamily="2"/>
              </a:defRPr>
            </a:lvl1pPr>
          </a:lstStyle>
          <a:p>
            <a:pPr>
              <a:defRPr/>
            </a:pPr>
            <a:endParaRPr/>
          </a:p>
        </p:txBody>
      </p:sp>
      <p:sp>
        <p:nvSpPr>
          <p:cNvPr id="5" name="Symbol zastępczy daty 4"/>
          <p:cNvSpPr txBox="1">
            <a:spLocks noGrp="1"/>
          </p:cNvSpPr>
          <p:nvPr>
            <p:ph type="dt" idx="1"/>
          </p:nvPr>
        </p:nvSpPr>
        <p:spPr>
          <a:xfrm>
            <a:off x="4278313" y="0"/>
            <a:ext cx="3281362" cy="534988"/>
          </a:xfrm>
          <a:prstGeom prst="rect">
            <a:avLst/>
          </a:prstGeom>
          <a:noFill/>
          <a:ln>
            <a:noFill/>
          </a:ln>
        </p:spPr>
        <p:txBody>
          <a:bodyPr lIns="0" tIns="0" rIns="0" bIns="0" anchorCtr="0"/>
          <a:lstStyle>
            <a:lvl1pPr lvl="0" algn="r" rtl="0" fontAlgn="auto" hangingPunct="0">
              <a:spcBef>
                <a:spcPts val="0"/>
              </a:spcBef>
              <a:spcAft>
                <a:spcPts val="0"/>
              </a:spcAft>
              <a:buNone/>
              <a:tabLst/>
              <a:defRPr lang="pl-PL" sz="1400" kern="1200">
                <a:latin typeface="Times New Roman" pitchFamily="18"/>
                <a:ea typeface="Arial Unicode MS" pitchFamily="2"/>
                <a:cs typeface="Tahoma" pitchFamily="2"/>
              </a:defRPr>
            </a:lvl1pPr>
          </a:lstStyle>
          <a:p>
            <a:pPr>
              <a:defRPr/>
            </a:pPr>
            <a:endParaRPr/>
          </a:p>
        </p:txBody>
      </p:sp>
      <p:sp>
        <p:nvSpPr>
          <p:cNvPr id="6" name="Symbol zastępczy stopki 5"/>
          <p:cNvSpPr txBox="1">
            <a:spLocks noGrp="1"/>
          </p:cNvSpPr>
          <p:nvPr>
            <p:ph type="ftr" sz="quarter" idx="4"/>
          </p:nvPr>
        </p:nvSpPr>
        <p:spPr>
          <a:xfrm>
            <a:off x="0" y="10156825"/>
            <a:ext cx="3281363" cy="534988"/>
          </a:xfrm>
          <a:prstGeom prst="rect">
            <a:avLst/>
          </a:prstGeom>
          <a:noFill/>
          <a:ln>
            <a:noFill/>
          </a:ln>
        </p:spPr>
        <p:txBody>
          <a:bodyPr lIns="0" tIns="0" rIns="0" bIns="0" anchor="b" anchorCtr="0"/>
          <a:lstStyle>
            <a:lvl1pPr lvl="0" rtl="0" fontAlgn="auto" hangingPunct="0">
              <a:spcBef>
                <a:spcPts val="0"/>
              </a:spcBef>
              <a:spcAft>
                <a:spcPts val="0"/>
              </a:spcAft>
              <a:buNone/>
              <a:tabLst/>
              <a:defRPr lang="pl-PL" sz="1400" kern="1200">
                <a:latin typeface="Times New Roman" pitchFamily="18"/>
                <a:ea typeface="Arial Unicode MS" pitchFamily="2"/>
                <a:cs typeface="Tahoma" pitchFamily="2"/>
              </a:defRPr>
            </a:lvl1pPr>
          </a:lstStyle>
          <a:p>
            <a:pPr>
              <a:defRPr/>
            </a:pPr>
            <a:endParaRPr/>
          </a:p>
        </p:txBody>
      </p:sp>
      <p:sp>
        <p:nvSpPr>
          <p:cNvPr id="7" name="Symbol zastępczy numeru slajdu 6"/>
          <p:cNvSpPr txBox="1">
            <a:spLocks noGrp="1"/>
          </p:cNvSpPr>
          <p:nvPr>
            <p:ph type="sldNum" sz="quarter" idx="5"/>
          </p:nvPr>
        </p:nvSpPr>
        <p:spPr>
          <a:xfrm>
            <a:off x="4278313" y="10156825"/>
            <a:ext cx="3281362" cy="534988"/>
          </a:xfrm>
          <a:prstGeom prst="rect">
            <a:avLst/>
          </a:prstGeom>
          <a:noFill/>
          <a:ln>
            <a:noFill/>
          </a:ln>
        </p:spPr>
        <p:txBody>
          <a:bodyPr lIns="0" tIns="0" rIns="0" bIns="0" anchor="b" anchorCtr="0"/>
          <a:lstStyle>
            <a:lvl1pPr lvl="0" algn="r" rtl="0" fontAlgn="auto" hangingPunct="0">
              <a:spcBef>
                <a:spcPts val="0"/>
              </a:spcBef>
              <a:spcAft>
                <a:spcPts val="0"/>
              </a:spcAft>
              <a:buNone/>
              <a:tabLst/>
              <a:defRPr lang="pl-PL" sz="1400" kern="1200">
                <a:latin typeface="Times New Roman" pitchFamily="18"/>
                <a:ea typeface="Arial Unicode MS" pitchFamily="2"/>
                <a:cs typeface="Tahoma" pitchFamily="2"/>
              </a:defRPr>
            </a:lvl1pPr>
          </a:lstStyle>
          <a:p>
            <a:pPr>
              <a:defRPr/>
            </a:pPr>
            <a:fld id="{DF9C3977-0D04-4E9F-A750-3E65749A5CDE}" type="slidenum">
              <a:rPr/>
              <a:pPr>
                <a:defRPr/>
              </a:pPr>
              <a:t>‹#›</a:t>
            </a:fld>
            <a:endParaRPr/>
          </a:p>
        </p:txBody>
      </p:sp>
    </p:spTree>
    <p:extLst>
      <p:ext uri="{BB962C8B-B14F-4D97-AF65-F5344CB8AC3E}">
        <p14:creationId xmlns="" xmlns:p14="http://schemas.microsoft.com/office/powerpoint/2010/main" val="2813648846"/>
      </p:ext>
    </p:extLst>
  </p:cSld>
  <p:clrMap bg1="lt1" tx1="dk1" bg2="lt2" tx2="dk2" accent1="accent1" accent2="accent2" accent3="accent3" accent4="accent4" accent5="accent5" accent6="accent6" hlink="hlink" folHlink="folHlink"/>
  <p:notesStyle>
    <a:lvl1pPr marL="215900" indent="-215900" algn="l" rtl="0" eaLnBrk="0" fontAlgn="base" hangingPunct="0">
      <a:spcBef>
        <a:spcPct val="30000"/>
      </a:spcBef>
      <a:spcAft>
        <a:spcPct val="0"/>
      </a:spcAft>
      <a:defRPr lang="pl-PL" sz="2000" kern="1200">
        <a:solidFill>
          <a:schemeClr val="tx1"/>
        </a:solidFill>
        <a:latin typeface="Arial" pitchFamily="18"/>
        <a:ea typeface="Microsoft YaHei" pitchFamily="2"/>
        <a:cs typeface="Mangal" pitchFamily="2"/>
      </a:defRPr>
    </a:lvl1pPr>
    <a:lvl2pPr marL="742950" indent="-285750" algn="l" rtl="0" eaLnBrk="0" fontAlgn="base" hangingPunct="0">
      <a:spcBef>
        <a:spcPct val="30000"/>
      </a:spcBef>
      <a:spcAft>
        <a:spcPct val="0"/>
      </a:spcAft>
      <a:defRPr sz="1200" kern="1200">
        <a:solidFill>
          <a:schemeClr val="tx1"/>
        </a:solidFill>
        <a:latin typeface="+mn-lt"/>
        <a:ea typeface="Microsoft YaHei" pitchFamily="34" charset="-122"/>
        <a:cs typeface="+mn-cs"/>
      </a:defRPr>
    </a:lvl2pPr>
    <a:lvl3pPr marL="1143000" indent="-228600" algn="l" rtl="0" eaLnBrk="0" fontAlgn="base" hangingPunct="0">
      <a:spcBef>
        <a:spcPct val="30000"/>
      </a:spcBef>
      <a:spcAft>
        <a:spcPct val="0"/>
      </a:spcAft>
      <a:defRPr sz="1200" kern="1200">
        <a:solidFill>
          <a:schemeClr val="tx1"/>
        </a:solidFill>
        <a:latin typeface="+mn-lt"/>
        <a:ea typeface="Microsoft YaHei" pitchFamily="34" charset="-122"/>
        <a:cs typeface="+mn-cs"/>
      </a:defRPr>
    </a:lvl3pPr>
    <a:lvl4pPr marL="1600200" indent="-228600" algn="l" rtl="0" eaLnBrk="0" fontAlgn="base" hangingPunct="0">
      <a:spcBef>
        <a:spcPct val="30000"/>
      </a:spcBef>
      <a:spcAft>
        <a:spcPct val="0"/>
      </a:spcAft>
      <a:defRPr sz="1200" kern="1200">
        <a:solidFill>
          <a:schemeClr val="tx1"/>
        </a:solidFill>
        <a:latin typeface="+mn-lt"/>
        <a:ea typeface="Microsoft YaHei" pitchFamily="34" charset="-122"/>
        <a:cs typeface="+mn-cs"/>
      </a:defRPr>
    </a:lvl4pPr>
    <a:lvl5pPr marL="2057400" indent="-228600" algn="l" rtl="0" eaLnBrk="0" fontAlgn="base" hangingPunct="0">
      <a:spcBef>
        <a:spcPct val="30000"/>
      </a:spcBef>
      <a:spcAft>
        <a:spcPct val="0"/>
      </a:spcAft>
      <a:defRPr sz="1200" kern="1200">
        <a:solidFill>
          <a:schemeClr val="tx1"/>
        </a:solidFill>
        <a:latin typeface="+mn-lt"/>
        <a:ea typeface="Microsoft YaHei"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12291"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2961618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16387"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142004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noResize="1"/>
          </p:cNvSpPr>
          <p:nvPr>
            <p:ph type="sldImg"/>
          </p:nvPr>
        </p:nvSpPr>
        <p:spPr>
          <a:solidFill>
            <a:schemeClr val="accent1"/>
          </a:solidFill>
          <a:ln w="25400">
            <a:solidFill>
              <a:schemeClr val="accent1">
                <a:shade val="50000"/>
              </a:schemeClr>
            </a:solidFill>
          </a:ln>
        </p:spPr>
      </p:sp>
      <p:sp>
        <p:nvSpPr>
          <p:cNvPr id="20483" name="Symbol zastępczy notatek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ea typeface="Microsoft YaHei" pitchFamily="34" charset="-122"/>
              <a:cs typeface="Mangal" pitchFamily="18" charset="0"/>
            </a:endParaRPr>
          </a:p>
        </p:txBody>
      </p:sp>
    </p:spTree>
    <p:extLst>
      <p:ext uri="{BB962C8B-B14F-4D97-AF65-F5344CB8AC3E}">
        <p14:creationId xmlns="" xmlns:p14="http://schemas.microsoft.com/office/powerpoint/2010/main" val="507769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txBox="1">
            <a:spLocks noGrp="1"/>
          </p:cNvSpPr>
          <p:nvPr>
            <p:ph type="dt" sz="half" idx="10"/>
          </p:nvPr>
        </p:nvSpPr>
        <p:spPr>
          <a:ln/>
        </p:spPr>
        <p:txBody>
          <a:bodyPr/>
          <a:lstStyle>
            <a:lvl1pPr>
              <a:defRPr/>
            </a:lvl1pPr>
          </a:lstStyle>
          <a:p>
            <a:pPr>
              <a:defRPr/>
            </a:pPr>
            <a:fld id="{FCF5CE81-159D-491D-B129-7EF055D37C63}" type="datetime1">
              <a:rPr lang="pl-PL"/>
              <a:pPr>
                <a:defRPr/>
              </a:pPr>
              <a:t>2016-11-28</a:t>
            </a:fld>
            <a:endParaRPr/>
          </a:p>
        </p:txBody>
      </p:sp>
      <p:sp>
        <p:nvSpPr>
          <p:cNvPr id="5" name="Symbol zastępczy stopki 4"/>
          <p:cNvSpPr txBox="1">
            <a:spLocks noGrp="1"/>
          </p:cNvSpPr>
          <p:nvPr>
            <p:ph type="ftr" sz="quarter" idx="11"/>
          </p:nvPr>
        </p:nvSpPr>
        <p:spPr>
          <a:ln/>
        </p:spPr>
        <p:txBody>
          <a:bodyPr/>
          <a:lstStyle>
            <a:lvl1pPr>
              <a:defRPr/>
            </a:lvl1pPr>
          </a:lstStyle>
          <a:p>
            <a:pPr>
              <a:defRPr/>
            </a:pPr>
            <a:endParaRPr/>
          </a:p>
        </p:txBody>
      </p:sp>
      <p:sp>
        <p:nvSpPr>
          <p:cNvPr id="6" name="Symbol zastępczy numeru slajdu 5"/>
          <p:cNvSpPr txBox="1">
            <a:spLocks noGrp="1"/>
          </p:cNvSpPr>
          <p:nvPr>
            <p:ph type="sldNum" sz="quarter" idx="12"/>
          </p:nvPr>
        </p:nvSpPr>
        <p:spPr>
          <a:ln/>
        </p:spPr>
        <p:txBody>
          <a:bodyPr/>
          <a:lstStyle>
            <a:lvl1pPr>
              <a:defRPr/>
            </a:lvl1pPr>
          </a:lstStyle>
          <a:p>
            <a:pPr>
              <a:defRPr/>
            </a:pPr>
            <a:fld id="{8D065A76-ED6E-4564-835F-0688C8F0F1F9}" type="slidenum">
              <a:rPr/>
              <a:pPr>
                <a:defRPr/>
              </a:pPr>
              <a:t>‹#›</a:t>
            </a:fld>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txBox="1">
            <a:spLocks noGrp="1"/>
          </p:cNvSpPr>
          <p:nvPr>
            <p:ph type="dt" sz="half" idx="10"/>
          </p:nvPr>
        </p:nvSpPr>
        <p:spPr>
          <a:ln/>
        </p:spPr>
        <p:txBody>
          <a:bodyPr/>
          <a:lstStyle>
            <a:lvl1pPr>
              <a:defRPr/>
            </a:lvl1pPr>
          </a:lstStyle>
          <a:p>
            <a:pPr>
              <a:defRPr/>
            </a:pPr>
            <a:fld id="{6A3E0DE0-2381-4353-AB2E-3D05275CF79C}" type="datetime1">
              <a:rPr lang="pl-PL"/>
              <a:pPr>
                <a:defRPr/>
              </a:pPr>
              <a:t>2016-11-28</a:t>
            </a:fld>
            <a:endParaRPr/>
          </a:p>
        </p:txBody>
      </p:sp>
      <p:sp>
        <p:nvSpPr>
          <p:cNvPr id="5" name="Symbol zastępczy stopki 4"/>
          <p:cNvSpPr txBox="1">
            <a:spLocks noGrp="1"/>
          </p:cNvSpPr>
          <p:nvPr>
            <p:ph type="ftr" sz="quarter" idx="11"/>
          </p:nvPr>
        </p:nvSpPr>
        <p:spPr>
          <a:ln/>
        </p:spPr>
        <p:txBody>
          <a:bodyPr/>
          <a:lstStyle>
            <a:lvl1pPr>
              <a:defRPr/>
            </a:lvl1pPr>
          </a:lstStyle>
          <a:p>
            <a:pPr>
              <a:defRPr/>
            </a:pPr>
            <a:endParaRPr/>
          </a:p>
        </p:txBody>
      </p:sp>
      <p:sp>
        <p:nvSpPr>
          <p:cNvPr id="6" name="Symbol zastępczy numeru slajdu 5"/>
          <p:cNvSpPr txBox="1">
            <a:spLocks noGrp="1"/>
          </p:cNvSpPr>
          <p:nvPr>
            <p:ph type="sldNum" sz="quarter" idx="12"/>
          </p:nvPr>
        </p:nvSpPr>
        <p:spPr>
          <a:ln/>
        </p:spPr>
        <p:txBody>
          <a:bodyPr/>
          <a:lstStyle>
            <a:lvl1pPr>
              <a:defRPr/>
            </a:lvl1pPr>
          </a:lstStyle>
          <a:p>
            <a:pPr>
              <a:defRPr/>
            </a:pPr>
            <a:fld id="{4230CB06-B7E7-41CD-B407-763781EEB768}" type="slidenum">
              <a:rPr/>
              <a:pPr>
                <a:defRPr/>
              </a:pPr>
              <a:t>‹#›</a:t>
            </a:fld>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1604963"/>
            <a:ext cx="2057400" cy="4525962"/>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1604963"/>
            <a:ext cx="6019800" cy="4525962"/>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txBox="1">
            <a:spLocks noGrp="1"/>
          </p:cNvSpPr>
          <p:nvPr>
            <p:ph type="dt" sz="half" idx="10"/>
          </p:nvPr>
        </p:nvSpPr>
        <p:spPr>
          <a:ln/>
        </p:spPr>
        <p:txBody>
          <a:bodyPr/>
          <a:lstStyle>
            <a:lvl1pPr>
              <a:defRPr/>
            </a:lvl1pPr>
          </a:lstStyle>
          <a:p>
            <a:pPr>
              <a:defRPr/>
            </a:pPr>
            <a:fld id="{8806B054-CB12-4FA1-A808-8B22D2C8DEA4}" type="datetime1">
              <a:rPr lang="pl-PL"/>
              <a:pPr>
                <a:defRPr/>
              </a:pPr>
              <a:t>2016-11-28</a:t>
            </a:fld>
            <a:endParaRPr/>
          </a:p>
        </p:txBody>
      </p:sp>
      <p:sp>
        <p:nvSpPr>
          <p:cNvPr id="5" name="Symbol zastępczy stopki 4"/>
          <p:cNvSpPr txBox="1">
            <a:spLocks noGrp="1"/>
          </p:cNvSpPr>
          <p:nvPr>
            <p:ph type="ftr" sz="quarter" idx="11"/>
          </p:nvPr>
        </p:nvSpPr>
        <p:spPr>
          <a:ln/>
        </p:spPr>
        <p:txBody>
          <a:bodyPr/>
          <a:lstStyle>
            <a:lvl1pPr>
              <a:defRPr/>
            </a:lvl1pPr>
          </a:lstStyle>
          <a:p>
            <a:pPr>
              <a:defRPr/>
            </a:pPr>
            <a:endParaRPr/>
          </a:p>
        </p:txBody>
      </p:sp>
      <p:sp>
        <p:nvSpPr>
          <p:cNvPr id="6" name="Symbol zastępczy numeru slajdu 5"/>
          <p:cNvSpPr txBox="1">
            <a:spLocks noGrp="1"/>
          </p:cNvSpPr>
          <p:nvPr>
            <p:ph type="sldNum" sz="quarter" idx="12"/>
          </p:nvPr>
        </p:nvSpPr>
        <p:spPr>
          <a:ln/>
        </p:spPr>
        <p:txBody>
          <a:bodyPr/>
          <a:lstStyle>
            <a:lvl1pPr>
              <a:defRPr/>
            </a:lvl1pPr>
          </a:lstStyle>
          <a:p>
            <a:pPr>
              <a:defRPr/>
            </a:pPr>
            <a:fld id="{8D00E332-1714-4698-96A1-FBF92AB08CE0}" type="slidenum">
              <a:rPr/>
              <a:pPr>
                <a:defRPr/>
              </a:pPr>
              <a:t>‹#›</a:t>
            </a:fld>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txBox="1">
            <a:spLocks noGrp="1"/>
          </p:cNvSpPr>
          <p:nvPr>
            <p:ph type="dt" sz="half" idx="10"/>
          </p:nvPr>
        </p:nvSpPr>
        <p:spPr>
          <a:ln/>
        </p:spPr>
        <p:txBody>
          <a:bodyPr/>
          <a:lstStyle>
            <a:lvl1pPr>
              <a:defRPr/>
            </a:lvl1pPr>
          </a:lstStyle>
          <a:p>
            <a:pPr>
              <a:defRPr/>
            </a:pPr>
            <a:fld id="{5DAA57EA-9EE1-422B-9827-57B1E3E0F29E}" type="datetime1">
              <a:rPr lang="pl-PL"/>
              <a:pPr>
                <a:defRPr/>
              </a:pPr>
              <a:t>2016-11-28</a:t>
            </a:fld>
            <a:endParaRPr/>
          </a:p>
        </p:txBody>
      </p:sp>
      <p:sp>
        <p:nvSpPr>
          <p:cNvPr id="5" name="Symbol zastępczy stopki 4"/>
          <p:cNvSpPr txBox="1">
            <a:spLocks noGrp="1"/>
          </p:cNvSpPr>
          <p:nvPr>
            <p:ph type="ftr" sz="quarter" idx="11"/>
          </p:nvPr>
        </p:nvSpPr>
        <p:spPr>
          <a:ln/>
        </p:spPr>
        <p:txBody>
          <a:bodyPr/>
          <a:lstStyle>
            <a:lvl1pPr>
              <a:defRPr/>
            </a:lvl1pPr>
          </a:lstStyle>
          <a:p>
            <a:pPr>
              <a:defRPr/>
            </a:pPr>
            <a:endParaRPr/>
          </a:p>
        </p:txBody>
      </p:sp>
      <p:sp>
        <p:nvSpPr>
          <p:cNvPr id="6" name="Symbol zastępczy numeru slajdu 5"/>
          <p:cNvSpPr txBox="1">
            <a:spLocks noGrp="1"/>
          </p:cNvSpPr>
          <p:nvPr>
            <p:ph type="sldNum" sz="quarter" idx="12"/>
          </p:nvPr>
        </p:nvSpPr>
        <p:spPr>
          <a:ln/>
        </p:spPr>
        <p:txBody>
          <a:bodyPr/>
          <a:lstStyle>
            <a:lvl1pPr>
              <a:defRPr/>
            </a:lvl1pPr>
          </a:lstStyle>
          <a:p>
            <a:pPr>
              <a:defRPr/>
            </a:pPr>
            <a:fld id="{3EBFA382-729F-4C98-8CCD-0DE524A6615B}" type="slidenum">
              <a:rPr/>
              <a:pPr>
                <a:defRPr/>
              </a:pPr>
              <a:t>‹#›</a:t>
            </a:fld>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txBox="1">
            <a:spLocks noGrp="1"/>
          </p:cNvSpPr>
          <p:nvPr>
            <p:ph type="dt" sz="half" idx="10"/>
          </p:nvPr>
        </p:nvSpPr>
        <p:spPr>
          <a:ln/>
        </p:spPr>
        <p:txBody>
          <a:bodyPr/>
          <a:lstStyle>
            <a:lvl1pPr>
              <a:defRPr/>
            </a:lvl1pPr>
          </a:lstStyle>
          <a:p>
            <a:pPr>
              <a:defRPr/>
            </a:pPr>
            <a:fld id="{29973FDA-1954-4912-87C9-9E5304A6C4BE}" type="datetime1">
              <a:rPr lang="pl-PL"/>
              <a:pPr>
                <a:defRPr/>
              </a:pPr>
              <a:t>2016-11-28</a:t>
            </a:fld>
            <a:endParaRPr/>
          </a:p>
        </p:txBody>
      </p:sp>
      <p:sp>
        <p:nvSpPr>
          <p:cNvPr id="5" name="Symbol zastępczy stopki 4"/>
          <p:cNvSpPr txBox="1">
            <a:spLocks noGrp="1"/>
          </p:cNvSpPr>
          <p:nvPr>
            <p:ph type="ftr" sz="quarter" idx="11"/>
          </p:nvPr>
        </p:nvSpPr>
        <p:spPr>
          <a:ln/>
        </p:spPr>
        <p:txBody>
          <a:bodyPr/>
          <a:lstStyle>
            <a:lvl1pPr>
              <a:defRPr/>
            </a:lvl1pPr>
          </a:lstStyle>
          <a:p>
            <a:pPr>
              <a:defRPr/>
            </a:pPr>
            <a:endParaRPr/>
          </a:p>
        </p:txBody>
      </p:sp>
      <p:sp>
        <p:nvSpPr>
          <p:cNvPr id="6" name="Symbol zastępczy numeru slajdu 5"/>
          <p:cNvSpPr txBox="1">
            <a:spLocks noGrp="1"/>
          </p:cNvSpPr>
          <p:nvPr>
            <p:ph type="sldNum" sz="quarter" idx="12"/>
          </p:nvPr>
        </p:nvSpPr>
        <p:spPr>
          <a:ln/>
        </p:spPr>
        <p:txBody>
          <a:bodyPr/>
          <a:lstStyle>
            <a:lvl1pPr>
              <a:defRPr/>
            </a:lvl1pPr>
          </a:lstStyle>
          <a:p>
            <a:pPr>
              <a:defRPr/>
            </a:pPr>
            <a:fld id="{B1D9222C-BE7F-4F5D-A969-235D1E7B8E19}" type="slidenum">
              <a:rPr/>
              <a:pPr>
                <a:defRPr/>
              </a:pPr>
              <a:t>‹#›</a:t>
            </a:fld>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3"/>
          <p:cNvSpPr txBox="1">
            <a:spLocks noGrp="1"/>
          </p:cNvSpPr>
          <p:nvPr>
            <p:ph type="dt" sz="half" idx="10"/>
          </p:nvPr>
        </p:nvSpPr>
        <p:spPr>
          <a:ln/>
        </p:spPr>
        <p:txBody>
          <a:bodyPr/>
          <a:lstStyle>
            <a:lvl1pPr>
              <a:defRPr/>
            </a:lvl1pPr>
          </a:lstStyle>
          <a:p>
            <a:pPr>
              <a:defRPr/>
            </a:pPr>
            <a:fld id="{21A414D8-90F3-4EBD-BA4D-506886129C2A}" type="datetime1">
              <a:rPr lang="pl-PL"/>
              <a:pPr>
                <a:defRPr/>
              </a:pPr>
              <a:t>2016-11-28</a:t>
            </a:fld>
            <a:endParaRPr/>
          </a:p>
        </p:txBody>
      </p:sp>
      <p:sp>
        <p:nvSpPr>
          <p:cNvPr id="6" name="Symbol zastępczy stopki 4"/>
          <p:cNvSpPr txBox="1">
            <a:spLocks noGrp="1"/>
          </p:cNvSpPr>
          <p:nvPr>
            <p:ph type="ftr" sz="quarter" idx="11"/>
          </p:nvPr>
        </p:nvSpPr>
        <p:spPr>
          <a:ln/>
        </p:spPr>
        <p:txBody>
          <a:bodyPr/>
          <a:lstStyle>
            <a:lvl1pPr>
              <a:defRPr/>
            </a:lvl1pPr>
          </a:lstStyle>
          <a:p>
            <a:pPr>
              <a:defRPr/>
            </a:pPr>
            <a:endParaRPr/>
          </a:p>
        </p:txBody>
      </p:sp>
      <p:sp>
        <p:nvSpPr>
          <p:cNvPr id="7" name="Symbol zastępczy numeru slajdu 5"/>
          <p:cNvSpPr txBox="1">
            <a:spLocks noGrp="1"/>
          </p:cNvSpPr>
          <p:nvPr>
            <p:ph type="sldNum" sz="quarter" idx="12"/>
          </p:nvPr>
        </p:nvSpPr>
        <p:spPr>
          <a:ln/>
        </p:spPr>
        <p:txBody>
          <a:bodyPr/>
          <a:lstStyle>
            <a:lvl1pPr>
              <a:defRPr/>
            </a:lvl1pPr>
          </a:lstStyle>
          <a:p>
            <a:pPr>
              <a:defRPr/>
            </a:pPr>
            <a:fld id="{D71FA9FD-997A-468A-8587-C7B1B56D4BE5}" type="slidenum">
              <a:rPr/>
              <a:pPr>
                <a:defRPr/>
              </a:pPr>
              <a:t>‹#›</a:t>
            </a:fld>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3"/>
          <p:cNvSpPr txBox="1">
            <a:spLocks noGrp="1"/>
          </p:cNvSpPr>
          <p:nvPr>
            <p:ph type="dt" sz="half" idx="10"/>
          </p:nvPr>
        </p:nvSpPr>
        <p:spPr>
          <a:ln/>
        </p:spPr>
        <p:txBody>
          <a:bodyPr/>
          <a:lstStyle>
            <a:lvl1pPr>
              <a:defRPr/>
            </a:lvl1pPr>
          </a:lstStyle>
          <a:p>
            <a:pPr>
              <a:defRPr/>
            </a:pPr>
            <a:fld id="{BB184334-5858-4E47-98A1-F6574F82432C}" type="datetime1">
              <a:rPr lang="pl-PL"/>
              <a:pPr>
                <a:defRPr/>
              </a:pPr>
              <a:t>2016-11-28</a:t>
            </a:fld>
            <a:endParaRPr/>
          </a:p>
        </p:txBody>
      </p:sp>
      <p:sp>
        <p:nvSpPr>
          <p:cNvPr id="8" name="Symbol zastępczy stopki 4"/>
          <p:cNvSpPr txBox="1">
            <a:spLocks noGrp="1"/>
          </p:cNvSpPr>
          <p:nvPr>
            <p:ph type="ftr" sz="quarter" idx="11"/>
          </p:nvPr>
        </p:nvSpPr>
        <p:spPr>
          <a:ln/>
        </p:spPr>
        <p:txBody>
          <a:bodyPr/>
          <a:lstStyle>
            <a:lvl1pPr>
              <a:defRPr/>
            </a:lvl1pPr>
          </a:lstStyle>
          <a:p>
            <a:pPr>
              <a:defRPr/>
            </a:pPr>
            <a:endParaRPr/>
          </a:p>
        </p:txBody>
      </p:sp>
      <p:sp>
        <p:nvSpPr>
          <p:cNvPr id="9" name="Symbol zastępczy numeru slajdu 5"/>
          <p:cNvSpPr txBox="1">
            <a:spLocks noGrp="1"/>
          </p:cNvSpPr>
          <p:nvPr>
            <p:ph type="sldNum" sz="quarter" idx="12"/>
          </p:nvPr>
        </p:nvSpPr>
        <p:spPr>
          <a:ln/>
        </p:spPr>
        <p:txBody>
          <a:bodyPr/>
          <a:lstStyle>
            <a:lvl1pPr>
              <a:defRPr/>
            </a:lvl1pPr>
          </a:lstStyle>
          <a:p>
            <a:pPr>
              <a:defRPr/>
            </a:pPr>
            <a:fld id="{9D137ECB-52F5-43B6-8B31-5E806514AAC7}" type="slidenum">
              <a:rPr/>
              <a:pPr>
                <a:defRPr/>
              </a:pPr>
              <a:t>‹#›</a:t>
            </a:fld>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3"/>
          <p:cNvSpPr txBox="1">
            <a:spLocks noGrp="1"/>
          </p:cNvSpPr>
          <p:nvPr>
            <p:ph type="dt" sz="half" idx="10"/>
          </p:nvPr>
        </p:nvSpPr>
        <p:spPr>
          <a:ln/>
        </p:spPr>
        <p:txBody>
          <a:bodyPr/>
          <a:lstStyle>
            <a:lvl1pPr>
              <a:defRPr/>
            </a:lvl1pPr>
          </a:lstStyle>
          <a:p>
            <a:pPr>
              <a:defRPr/>
            </a:pPr>
            <a:fld id="{3A49F5F9-729E-415C-B73D-18EF68AF5885}" type="datetime1">
              <a:rPr lang="pl-PL"/>
              <a:pPr>
                <a:defRPr/>
              </a:pPr>
              <a:t>2016-11-28</a:t>
            </a:fld>
            <a:endParaRPr/>
          </a:p>
        </p:txBody>
      </p:sp>
      <p:sp>
        <p:nvSpPr>
          <p:cNvPr id="4" name="Symbol zastępczy stopki 4"/>
          <p:cNvSpPr txBox="1">
            <a:spLocks noGrp="1"/>
          </p:cNvSpPr>
          <p:nvPr>
            <p:ph type="ftr" sz="quarter" idx="11"/>
          </p:nvPr>
        </p:nvSpPr>
        <p:spPr>
          <a:ln/>
        </p:spPr>
        <p:txBody>
          <a:bodyPr/>
          <a:lstStyle>
            <a:lvl1pPr>
              <a:defRPr/>
            </a:lvl1pPr>
          </a:lstStyle>
          <a:p>
            <a:pPr>
              <a:defRPr/>
            </a:pPr>
            <a:endParaRPr/>
          </a:p>
        </p:txBody>
      </p:sp>
      <p:sp>
        <p:nvSpPr>
          <p:cNvPr id="5" name="Symbol zastępczy numeru slajdu 5"/>
          <p:cNvSpPr txBox="1">
            <a:spLocks noGrp="1"/>
          </p:cNvSpPr>
          <p:nvPr>
            <p:ph type="sldNum" sz="quarter" idx="12"/>
          </p:nvPr>
        </p:nvSpPr>
        <p:spPr>
          <a:ln/>
        </p:spPr>
        <p:txBody>
          <a:bodyPr/>
          <a:lstStyle>
            <a:lvl1pPr>
              <a:defRPr/>
            </a:lvl1pPr>
          </a:lstStyle>
          <a:p>
            <a:pPr>
              <a:defRPr/>
            </a:pPr>
            <a:fld id="{77C9FD4A-6D24-48ED-B6F6-5293C7A3A548}" type="slidenum">
              <a:rPr/>
              <a:pPr>
                <a:defRPr/>
              </a:pPr>
              <a:t>‹#›</a:t>
            </a:fld>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txBox="1">
            <a:spLocks noGrp="1"/>
          </p:cNvSpPr>
          <p:nvPr>
            <p:ph type="dt" sz="half" idx="10"/>
          </p:nvPr>
        </p:nvSpPr>
        <p:spPr>
          <a:ln/>
        </p:spPr>
        <p:txBody>
          <a:bodyPr/>
          <a:lstStyle>
            <a:lvl1pPr>
              <a:defRPr/>
            </a:lvl1pPr>
          </a:lstStyle>
          <a:p>
            <a:pPr>
              <a:defRPr/>
            </a:pPr>
            <a:fld id="{1ECEDB82-FC13-4B17-B6EB-A936930CE1B8}" type="datetime1">
              <a:rPr lang="pl-PL"/>
              <a:pPr>
                <a:defRPr/>
              </a:pPr>
              <a:t>2016-11-28</a:t>
            </a:fld>
            <a:endParaRPr/>
          </a:p>
        </p:txBody>
      </p:sp>
      <p:sp>
        <p:nvSpPr>
          <p:cNvPr id="3" name="Symbol zastępczy stopki 4"/>
          <p:cNvSpPr txBox="1">
            <a:spLocks noGrp="1"/>
          </p:cNvSpPr>
          <p:nvPr>
            <p:ph type="ftr" sz="quarter" idx="11"/>
          </p:nvPr>
        </p:nvSpPr>
        <p:spPr>
          <a:ln/>
        </p:spPr>
        <p:txBody>
          <a:bodyPr/>
          <a:lstStyle>
            <a:lvl1pPr>
              <a:defRPr/>
            </a:lvl1pPr>
          </a:lstStyle>
          <a:p>
            <a:pPr>
              <a:defRPr/>
            </a:pPr>
            <a:endParaRPr/>
          </a:p>
        </p:txBody>
      </p:sp>
      <p:sp>
        <p:nvSpPr>
          <p:cNvPr id="4" name="Symbol zastępczy numeru slajdu 5"/>
          <p:cNvSpPr txBox="1">
            <a:spLocks noGrp="1"/>
          </p:cNvSpPr>
          <p:nvPr>
            <p:ph type="sldNum" sz="quarter" idx="12"/>
          </p:nvPr>
        </p:nvSpPr>
        <p:spPr>
          <a:ln/>
        </p:spPr>
        <p:txBody>
          <a:bodyPr/>
          <a:lstStyle>
            <a:lvl1pPr>
              <a:defRPr/>
            </a:lvl1pPr>
          </a:lstStyle>
          <a:p>
            <a:pPr>
              <a:defRPr/>
            </a:pPr>
            <a:fld id="{C12EAF7B-48ED-477B-9CA0-8A3FBE352074}" type="slidenum">
              <a:rPr/>
              <a:pPr>
                <a:defRPr/>
              </a:pPr>
              <a:t>‹#›</a:t>
            </a:fld>
            <a:endParaRPr/>
          </a:p>
        </p:txBody>
      </p:sp>
    </p:spTree>
  </p:cSld>
  <p:clrMapOvr>
    <a:masterClrMapping/>
  </p:clrMapOvr>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txBox="1">
            <a:spLocks noGrp="1"/>
          </p:cNvSpPr>
          <p:nvPr>
            <p:ph type="dt" sz="half" idx="10"/>
          </p:nvPr>
        </p:nvSpPr>
        <p:spPr>
          <a:ln/>
        </p:spPr>
        <p:txBody>
          <a:bodyPr/>
          <a:lstStyle>
            <a:lvl1pPr>
              <a:defRPr/>
            </a:lvl1pPr>
          </a:lstStyle>
          <a:p>
            <a:pPr>
              <a:defRPr/>
            </a:pPr>
            <a:fld id="{371BF148-0496-4CB9-B4E0-20FE0AFF09D9}" type="datetime1">
              <a:rPr lang="pl-PL"/>
              <a:pPr>
                <a:defRPr/>
              </a:pPr>
              <a:t>2016-11-28</a:t>
            </a:fld>
            <a:endParaRPr/>
          </a:p>
        </p:txBody>
      </p:sp>
      <p:sp>
        <p:nvSpPr>
          <p:cNvPr id="6" name="Symbol zastępczy stopki 4"/>
          <p:cNvSpPr txBox="1">
            <a:spLocks noGrp="1"/>
          </p:cNvSpPr>
          <p:nvPr>
            <p:ph type="ftr" sz="quarter" idx="11"/>
          </p:nvPr>
        </p:nvSpPr>
        <p:spPr>
          <a:ln/>
        </p:spPr>
        <p:txBody>
          <a:bodyPr/>
          <a:lstStyle>
            <a:lvl1pPr>
              <a:defRPr/>
            </a:lvl1pPr>
          </a:lstStyle>
          <a:p>
            <a:pPr>
              <a:defRPr/>
            </a:pPr>
            <a:endParaRPr/>
          </a:p>
        </p:txBody>
      </p:sp>
      <p:sp>
        <p:nvSpPr>
          <p:cNvPr id="7" name="Symbol zastępczy numeru slajdu 5"/>
          <p:cNvSpPr txBox="1">
            <a:spLocks noGrp="1"/>
          </p:cNvSpPr>
          <p:nvPr>
            <p:ph type="sldNum" sz="quarter" idx="12"/>
          </p:nvPr>
        </p:nvSpPr>
        <p:spPr>
          <a:ln/>
        </p:spPr>
        <p:txBody>
          <a:bodyPr/>
          <a:lstStyle>
            <a:lvl1pPr>
              <a:defRPr/>
            </a:lvl1pPr>
          </a:lstStyle>
          <a:p>
            <a:pPr>
              <a:defRPr/>
            </a:pPr>
            <a:fld id="{368D2382-8E9C-4CB6-A03B-5CD53D599B1B}" type="slidenum">
              <a:rPr/>
              <a:pPr>
                <a:defRPr/>
              </a:pPr>
              <a:t>‹#›</a:t>
            </a:fld>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txBox="1">
            <a:spLocks noGrp="1"/>
          </p:cNvSpPr>
          <p:nvPr>
            <p:ph type="dt" sz="half" idx="10"/>
          </p:nvPr>
        </p:nvSpPr>
        <p:spPr>
          <a:ln/>
        </p:spPr>
        <p:txBody>
          <a:bodyPr/>
          <a:lstStyle>
            <a:lvl1pPr>
              <a:defRPr/>
            </a:lvl1pPr>
          </a:lstStyle>
          <a:p>
            <a:pPr>
              <a:defRPr/>
            </a:pPr>
            <a:fld id="{BDE7DD11-0E0C-468E-9930-D3A242AD4151}" type="datetime1">
              <a:rPr lang="pl-PL"/>
              <a:pPr>
                <a:defRPr/>
              </a:pPr>
              <a:t>2016-11-28</a:t>
            </a:fld>
            <a:endParaRPr/>
          </a:p>
        </p:txBody>
      </p:sp>
      <p:sp>
        <p:nvSpPr>
          <p:cNvPr id="6" name="Symbol zastępczy stopki 4"/>
          <p:cNvSpPr txBox="1">
            <a:spLocks noGrp="1"/>
          </p:cNvSpPr>
          <p:nvPr>
            <p:ph type="ftr" sz="quarter" idx="11"/>
          </p:nvPr>
        </p:nvSpPr>
        <p:spPr>
          <a:ln/>
        </p:spPr>
        <p:txBody>
          <a:bodyPr/>
          <a:lstStyle>
            <a:lvl1pPr>
              <a:defRPr/>
            </a:lvl1pPr>
          </a:lstStyle>
          <a:p>
            <a:pPr>
              <a:defRPr/>
            </a:pPr>
            <a:endParaRPr/>
          </a:p>
        </p:txBody>
      </p:sp>
      <p:sp>
        <p:nvSpPr>
          <p:cNvPr id="7" name="Symbol zastępczy numeru slajdu 5"/>
          <p:cNvSpPr txBox="1">
            <a:spLocks noGrp="1"/>
          </p:cNvSpPr>
          <p:nvPr>
            <p:ph type="sldNum" sz="quarter" idx="12"/>
          </p:nvPr>
        </p:nvSpPr>
        <p:spPr>
          <a:ln/>
        </p:spPr>
        <p:txBody>
          <a:bodyPr/>
          <a:lstStyle>
            <a:lvl1pPr>
              <a:defRPr/>
            </a:lvl1pPr>
          </a:lstStyle>
          <a:p>
            <a:pPr>
              <a:defRPr/>
            </a:pPr>
            <a:fld id="{F04C6F47-E905-400B-93E7-6C11E59A3410}" type="slidenum">
              <a:rPr/>
              <a:pPr>
                <a:defRPr/>
              </a:pPr>
              <a:t>‹#›</a:t>
            </a:fld>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ytuł 1"/>
          <p:cNvSpPr txBox="1">
            <a:spLocks noGrp="1"/>
          </p:cNvSpPr>
          <p:nvPr>
            <p:ph type="title"/>
          </p:nvPr>
        </p:nvSpPr>
        <p:spPr bwMode="auto">
          <a:xfrm>
            <a:off x="685800" y="2130425"/>
            <a:ext cx="7772400" cy="1470025"/>
          </a:xfrm>
          <a:prstGeom prst="rect">
            <a:avLst/>
          </a:prstGeom>
          <a:noFill/>
          <a:ln w="9525">
            <a:noFill/>
            <a:miter lim="800000"/>
            <a:headEnd/>
            <a:tailEnd/>
          </a:ln>
        </p:spPr>
        <p:txBody>
          <a:bodyPr vert="horz" wrap="square" lIns="90000" tIns="45000" rIns="90000" bIns="45000" numCol="1" anchor="t" anchorCtr="0" compatLnSpc="1">
            <a:prstTxWarp prst="textNoShape">
              <a:avLst/>
            </a:prstTxWarp>
          </a:bodyPr>
          <a:lstStyle/>
          <a:p>
            <a:pPr lvl="0"/>
            <a:r>
              <a:rPr lang="pl-PL" smtClean="0"/>
              <a:t>Kliknij, aby edytować format tekstu tytułuKliknij, aby edytować styl</a:t>
            </a:r>
          </a:p>
        </p:txBody>
      </p:sp>
      <p:sp>
        <p:nvSpPr>
          <p:cNvPr id="3" name="Symbol zastępczy daty 3"/>
          <p:cNvSpPr txBox="1">
            <a:spLocks noGrp="1"/>
          </p:cNvSpPr>
          <p:nvPr>
            <p:ph type="dt" sz="half" idx="2"/>
          </p:nvPr>
        </p:nvSpPr>
        <p:spPr>
          <a:xfrm>
            <a:off x="457200" y="6356350"/>
            <a:ext cx="2133600" cy="365125"/>
          </a:xfrm>
          <a:prstGeom prst="rect">
            <a:avLst/>
          </a:prstGeom>
          <a:noFill/>
          <a:ln>
            <a:noFill/>
          </a:ln>
        </p:spPr>
        <p:txBody>
          <a:bodyPr wrap="square" lIns="90000" tIns="45000" rIns="90000" bIns="45000" anchor="t" anchorCtr="0"/>
          <a:lstStyle>
            <a:lvl1pPr marL="0" marR="0" lvl="0" indent="0" algn="l" rtl="0" fontAlgn="auto" hangingPunct="1">
              <a:spcBef>
                <a:spcPts val="0"/>
              </a:spcBef>
              <a:spcAft>
                <a:spcPts val="0"/>
              </a:spcAft>
              <a:buNone/>
              <a:tabLst/>
              <a:defRPr lang="pl-PL" sz="1800" b="0" i="0" u="none" strike="noStrike" kern="1200" spc="0">
                <a:solidFill>
                  <a:srgbClr val="000000"/>
                </a:solidFill>
                <a:latin typeface="Calibri" pitchFamily="18"/>
                <a:ea typeface="Arial Unicode MS" pitchFamily="2"/>
                <a:cs typeface="Tahoma" pitchFamily="2"/>
              </a:defRPr>
            </a:lvl1pPr>
          </a:lstStyle>
          <a:p>
            <a:pPr>
              <a:defRPr/>
            </a:pPr>
            <a:fld id="{C56790E1-7991-463E-85FF-74F3C74B4C3E}" type="datetime1">
              <a:rPr lang="pl-PL"/>
              <a:pPr>
                <a:defRPr/>
              </a:pPr>
              <a:t>2016-11-28</a:t>
            </a:fld>
            <a:endParaRPr/>
          </a:p>
        </p:txBody>
      </p:sp>
      <p:sp>
        <p:nvSpPr>
          <p:cNvPr id="4" name="Symbol zastępczy stopki 4"/>
          <p:cNvSpPr txBox="1">
            <a:spLocks noGrp="1"/>
          </p:cNvSpPr>
          <p:nvPr>
            <p:ph type="ftr" sz="quarter" idx="3"/>
          </p:nvPr>
        </p:nvSpPr>
        <p:spPr>
          <a:xfrm>
            <a:off x="3124200" y="6356350"/>
            <a:ext cx="2895600" cy="365125"/>
          </a:xfrm>
          <a:prstGeom prst="rect">
            <a:avLst/>
          </a:prstGeom>
          <a:noFill/>
          <a:ln>
            <a:noFill/>
          </a:ln>
        </p:spPr>
        <p:txBody>
          <a:bodyPr wrap="square" lIns="90000" tIns="45000" rIns="90000" bIns="45000" anchor="t" anchorCtr="0"/>
          <a:lstStyle>
            <a:lvl1pPr lvl="0" rtl="0" fontAlgn="auto" hangingPunct="0">
              <a:spcBef>
                <a:spcPts val="0"/>
              </a:spcBef>
              <a:spcAft>
                <a:spcPts val="0"/>
              </a:spcAft>
              <a:buNone/>
              <a:tabLst/>
              <a:defRPr lang="pl-PL" sz="2400" kern="1200">
                <a:latin typeface="Times New Roman" pitchFamily="18"/>
                <a:ea typeface="Arial Unicode MS" pitchFamily="2"/>
                <a:cs typeface="Tahoma" pitchFamily="2"/>
              </a:defRPr>
            </a:lvl1pPr>
          </a:lstStyle>
          <a:p>
            <a:pPr>
              <a:defRPr/>
            </a:pPr>
            <a:endParaRPr/>
          </a:p>
        </p:txBody>
      </p:sp>
      <p:sp>
        <p:nvSpPr>
          <p:cNvPr id="5" name="Symbol zastępczy numeru slajdu 5"/>
          <p:cNvSpPr txBox="1">
            <a:spLocks noGrp="1"/>
          </p:cNvSpPr>
          <p:nvPr>
            <p:ph type="sldNum" sz="quarter" idx="4"/>
          </p:nvPr>
        </p:nvSpPr>
        <p:spPr>
          <a:xfrm>
            <a:off x="6553200" y="6356350"/>
            <a:ext cx="2133600" cy="365125"/>
          </a:xfrm>
          <a:prstGeom prst="rect">
            <a:avLst/>
          </a:prstGeom>
          <a:noFill/>
          <a:ln>
            <a:noFill/>
          </a:ln>
        </p:spPr>
        <p:txBody>
          <a:bodyPr wrap="square" lIns="90000" tIns="45000" rIns="90000" bIns="45000" anchor="t" anchorCtr="0"/>
          <a:lstStyle>
            <a:lvl1pPr marL="0" marR="0" lvl="0" indent="0" algn="l" rtl="0" fontAlgn="auto" hangingPunct="1">
              <a:spcBef>
                <a:spcPts val="0"/>
              </a:spcBef>
              <a:spcAft>
                <a:spcPts val="0"/>
              </a:spcAft>
              <a:buNone/>
              <a:tabLst/>
              <a:defRPr lang="pl-PL" sz="1800" b="0" i="0" u="none" strike="noStrike" kern="1200" spc="0">
                <a:solidFill>
                  <a:srgbClr val="000000"/>
                </a:solidFill>
                <a:latin typeface="Calibri" pitchFamily="18"/>
                <a:ea typeface="Arial Unicode MS" pitchFamily="2"/>
                <a:cs typeface="Tahoma" pitchFamily="2"/>
              </a:defRPr>
            </a:lvl1pPr>
          </a:lstStyle>
          <a:p>
            <a:pPr>
              <a:defRPr/>
            </a:pPr>
            <a:fld id="{8968D010-922F-4B16-BA6C-6BFAA8DE97DA}" type="slidenum">
              <a:rPr/>
              <a:pPr>
                <a:defRPr/>
              </a:pPr>
              <a:t>‹#›</a:t>
            </a:fld>
            <a:endParaRPr/>
          </a:p>
        </p:txBody>
      </p:sp>
      <p:sp>
        <p:nvSpPr>
          <p:cNvPr id="1030" name="Symbol zastępczy tekstu 5"/>
          <p:cNvSpPr txBox="1">
            <a:spLocks noGrp="1"/>
          </p:cNvSpPr>
          <p:nvPr>
            <p:ph type="body" idx="1"/>
          </p:nvPr>
        </p:nvSpPr>
        <p:spPr bwMode="auto">
          <a:xfrm>
            <a:off x="457200" y="1604963"/>
            <a:ext cx="8229600" cy="45259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lang="pl-PL" sz="4400" kern="1200">
          <a:solidFill>
            <a:srgbClr val="000000"/>
          </a:solidFill>
          <a:latin typeface="Calibri" pitchFamily="18"/>
          <a:ea typeface="Microsoft YaHei" pitchFamily="2"/>
          <a:cs typeface="Mangal" pitchFamily="2"/>
        </a:defRPr>
      </a:lvl1pPr>
      <a:lvl2pPr algn="ctr" rtl="0" eaLnBrk="0" fontAlgn="base" hangingPunct="0">
        <a:spcBef>
          <a:spcPct val="0"/>
        </a:spcBef>
        <a:spcAft>
          <a:spcPct val="0"/>
        </a:spcAft>
        <a:defRPr sz="4400">
          <a:solidFill>
            <a:srgbClr val="000000"/>
          </a:solidFill>
          <a:latin typeface="Calibri" pitchFamily="34" charset="0"/>
          <a:ea typeface="Microsoft YaHei" pitchFamily="34" charset="-122"/>
          <a:cs typeface="Mangal" pitchFamily="18" charset="0"/>
        </a:defRPr>
      </a:lvl2pPr>
      <a:lvl3pPr algn="ctr" rtl="0" eaLnBrk="0" fontAlgn="base" hangingPunct="0">
        <a:spcBef>
          <a:spcPct val="0"/>
        </a:spcBef>
        <a:spcAft>
          <a:spcPct val="0"/>
        </a:spcAft>
        <a:defRPr sz="4400">
          <a:solidFill>
            <a:srgbClr val="000000"/>
          </a:solidFill>
          <a:latin typeface="Calibri" pitchFamily="34" charset="0"/>
          <a:ea typeface="Microsoft YaHei" pitchFamily="34" charset="-122"/>
          <a:cs typeface="Mangal" pitchFamily="18" charset="0"/>
        </a:defRPr>
      </a:lvl3pPr>
      <a:lvl4pPr algn="ctr" rtl="0" eaLnBrk="0" fontAlgn="base" hangingPunct="0">
        <a:spcBef>
          <a:spcPct val="0"/>
        </a:spcBef>
        <a:spcAft>
          <a:spcPct val="0"/>
        </a:spcAft>
        <a:defRPr sz="4400">
          <a:solidFill>
            <a:srgbClr val="000000"/>
          </a:solidFill>
          <a:latin typeface="Calibri" pitchFamily="34" charset="0"/>
          <a:ea typeface="Microsoft YaHei" pitchFamily="34" charset="-122"/>
          <a:cs typeface="Mangal" pitchFamily="18" charset="0"/>
        </a:defRPr>
      </a:lvl4pPr>
      <a:lvl5pPr algn="ctr" rtl="0" eaLnBrk="0" fontAlgn="base" hangingPunct="0">
        <a:spcBef>
          <a:spcPct val="0"/>
        </a:spcBef>
        <a:spcAft>
          <a:spcPct val="0"/>
        </a:spcAft>
        <a:defRPr sz="4400">
          <a:solidFill>
            <a:srgbClr val="000000"/>
          </a:solidFill>
          <a:latin typeface="Calibri" pitchFamily="34" charset="0"/>
          <a:ea typeface="Microsoft YaHei" pitchFamily="34" charset="-122"/>
          <a:cs typeface="Mangal" pitchFamily="18" charset="0"/>
        </a:defRPr>
      </a:lvl5pPr>
      <a:lvl6pPr marL="457200" algn="ctr" rtl="0" eaLnBrk="0" fontAlgn="base">
        <a:spcBef>
          <a:spcPct val="0"/>
        </a:spcBef>
        <a:spcAft>
          <a:spcPct val="0"/>
        </a:spcAft>
        <a:defRPr sz="4400">
          <a:solidFill>
            <a:srgbClr val="000000"/>
          </a:solidFill>
          <a:latin typeface="Calibri" pitchFamily="34" charset="0"/>
          <a:ea typeface="Microsoft YaHei" pitchFamily="34" charset="-122"/>
          <a:cs typeface="Mangal" pitchFamily="18" charset="0"/>
        </a:defRPr>
      </a:lvl6pPr>
      <a:lvl7pPr marL="914400" algn="ctr" rtl="0" eaLnBrk="0" fontAlgn="base">
        <a:spcBef>
          <a:spcPct val="0"/>
        </a:spcBef>
        <a:spcAft>
          <a:spcPct val="0"/>
        </a:spcAft>
        <a:defRPr sz="4400">
          <a:solidFill>
            <a:srgbClr val="000000"/>
          </a:solidFill>
          <a:latin typeface="Calibri" pitchFamily="34" charset="0"/>
          <a:ea typeface="Microsoft YaHei" pitchFamily="34" charset="-122"/>
          <a:cs typeface="Mangal" pitchFamily="18" charset="0"/>
        </a:defRPr>
      </a:lvl7pPr>
      <a:lvl8pPr marL="1371600" algn="ctr" rtl="0" eaLnBrk="0" fontAlgn="base">
        <a:spcBef>
          <a:spcPct val="0"/>
        </a:spcBef>
        <a:spcAft>
          <a:spcPct val="0"/>
        </a:spcAft>
        <a:defRPr sz="4400">
          <a:solidFill>
            <a:srgbClr val="000000"/>
          </a:solidFill>
          <a:latin typeface="Calibri" pitchFamily="34" charset="0"/>
          <a:ea typeface="Microsoft YaHei" pitchFamily="34" charset="-122"/>
          <a:cs typeface="Mangal" pitchFamily="18" charset="0"/>
        </a:defRPr>
      </a:lvl8pPr>
      <a:lvl9pPr marL="1828800" algn="ctr" rtl="0" eaLnBrk="0" fontAlgn="base">
        <a:spcBef>
          <a:spcPct val="0"/>
        </a:spcBef>
        <a:spcAft>
          <a:spcPct val="0"/>
        </a:spcAft>
        <a:defRPr sz="4400">
          <a:solidFill>
            <a:srgbClr val="000000"/>
          </a:solidFill>
          <a:latin typeface="Calibri" pitchFamily="34" charset="0"/>
          <a:ea typeface="Microsoft YaHei" pitchFamily="34" charset="-122"/>
          <a:cs typeface="Mangal" pitchFamily="18" charset="0"/>
        </a:defRPr>
      </a:lvl9pPr>
    </p:titleStyle>
    <p:bodyStyle>
      <a:lvl1pPr algn="l" rtl="0" eaLnBrk="0" fontAlgn="base" hangingPunct="0">
        <a:spcBef>
          <a:spcPct val="0"/>
        </a:spcBef>
        <a:spcAft>
          <a:spcPts val="1413"/>
        </a:spcAft>
        <a:defRPr lang="pl-PL" sz="3200" kern="1200">
          <a:solidFill>
            <a:srgbClr val="000000"/>
          </a:solidFill>
          <a:latin typeface="Calibri" pitchFamily="18"/>
          <a:ea typeface="Microsoft YaHei" pitchFamily="2"/>
          <a:cs typeface="Mangal" pitchFamily="2"/>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icrosoft YaHei" pitchFamily="34" charset="-122"/>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icrosoft YaHei" pitchFamily="34" charset="-122"/>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icrosoft YaHei" pitchFamily="34" charset="-122"/>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icrosoft YaHei" pitchFamily="34" charset="-122"/>
        </a:defRPr>
      </a:lvl5pPr>
      <a:lvl6pPr marL="2514600" indent="-228600" algn="l" rtl="0" eaLnBrk="0" fontAlgn="base" hangingPunct="0">
        <a:spcBef>
          <a:spcPct val="20000"/>
        </a:spcBef>
        <a:spcAft>
          <a:spcPct val="0"/>
        </a:spcAft>
        <a:buChar char="»"/>
        <a:defRPr sz="2000">
          <a:solidFill>
            <a:schemeClr val="tx1"/>
          </a:solidFill>
          <a:latin typeface="Arial" pitchFamily="34" charset="0"/>
          <a:ea typeface="Microsoft YaHei" pitchFamily="34" charset="-122"/>
        </a:defRPr>
      </a:lvl6pPr>
      <a:lvl7pPr marL="2971800" indent="-228600" algn="l" rtl="0" eaLnBrk="0" fontAlgn="base" hangingPunct="0">
        <a:spcBef>
          <a:spcPct val="20000"/>
        </a:spcBef>
        <a:spcAft>
          <a:spcPct val="0"/>
        </a:spcAft>
        <a:buChar char="»"/>
        <a:defRPr sz="2000">
          <a:solidFill>
            <a:schemeClr val="tx1"/>
          </a:solidFill>
          <a:latin typeface="Arial" pitchFamily="34" charset="0"/>
          <a:ea typeface="Microsoft YaHei" pitchFamily="34" charset="-122"/>
        </a:defRPr>
      </a:lvl7pPr>
      <a:lvl8pPr marL="3429000" indent="-228600" algn="l" rtl="0" eaLnBrk="0" fontAlgn="base" hangingPunct="0">
        <a:spcBef>
          <a:spcPct val="20000"/>
        </a:spcBef>
        <a:spcAft>
          <a:spcPct val="0"/>
        </a:spcAft>
        <a:buChar char="»"/>
        <a:defRPr sz="2000">
          <a:solidFill>
            <a:schemeClr val="tx1"/>
          </a:solidFill>
          <a:latin typeface="Arial" pitchFamily="34" charset="0"/>
          <a:ea typeface="Microsoft YaHei" pitchFamily="34" charset="-122"/>
        </a:defRPr>
      </a:lvl8pPr>
      <a:lvl9pPr marL="3886200" indent="-228600" algn="l" rtl="0" eaLnBrk="0" fontAlgn="base" hangingPunct="0">
        <a:spcBef>
          <a:spcPct val="20000"/>
        </a:spcBef>
        <a:spcAft>
          <a:spcPct val="0"/>
        </a:spcAft>
        <a:buChar char="»"/>
        <a:defRPr sz="2000">
          <a:solidFill>
            <a:schemeClr val="tx1"/>
          </a:solidFill>
          <a:latin typeface="Arial" pitchFamily="34" charset="0"/>
          <a:ea typeface="Microsoft YaHei" pitchFamily="34" charset="-122"/>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tiff"/></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Podtytuł 2"/>
          <p:cNvSpPr txBox="1">
            <a:spLocks noGrp="1"/>
          </p:cNvSpPr>
          <p:nvPr>
            <p:ph type="subTitle" idx="4294967295"/>
          </p:nvPr>
        </p:nvSpPr>
        <p:spPr>
          <a:xfrm>
            <a:off x="611560" y="1340768"/>
            <a:ext cx="7992888" cy="4298032"/>
          </a:xfrm>
        </p:spPr>
        <p:txBody>
          <a:bodyPr lIns="90000" tIns="45000" rIns="90000" bIns="45000"/>
          <a:lstStyle/>
          <a:p>
            <a:pPr algn="ctr">
              <a:spcAft>
                <a:spcPts val="600"/>
              </a:spcAft>
            </a:pPr>
            <a:r>
              <a:rPr lang="pl-PL" sz="4800" b="1" dirty="0" smtClean="0">
                <a:solidFill>
                  <a:srgbClr val="0070C0"/>
                </a:solidFill>
              </a:rPr>
              <a:t>Diagnoza zjawisk kryzysowych i delimitacja obszarów zdegradowanych </a:t>
            </a:r>
          </a:p>
          <a:p>
            <a:pPr algn="ctr">
              <a:spcAft>
                <a:spcPts val="600"/>
              </a:spcAft>
            </a:pPr>
            <a:r>
              <a:rPr lang="pl-PL" sz="4800" b="1" dirty="0" smtClean="0">
                <a:solidFill>
                  <a:srgbClr val="0070C0"/>
                </a:solidFill>
              </a:rPr>
              <a:t>oraz obszarów rewitalizacji</a:t>
            </a:r>
          </a:p>
          <a:p>
            <a:pPr algn="ctr" eaLnBrk="1" hangingPunct="1">
              <a:spcAft>
                <a:spcPts val="1200"/>
              </a:spcAft>
              <a:buSzPct val="45000"/>
              <a:buFont typeface="StarSymbol"/>
              <a:buNone/>
            </a:pPr>
            <a:endParaRPr lang="pl-PL" b="1" dirty="0" smtClean="0">
              <a:solidFill>
                <a:srgbClr val="004586"/>
              </a:solidFill>
              <a:latin typeface="Arial" pitchFamily="34" charset="0"/>
              <a:ea typeface="Microsoft YaHei" pitchFamily="34" charset="-122"/>
              <a:cs typeface="Mangal" pitchFamily="18" charset="0"/>
            </a:endParaRPr>
          </a:p>
          <a:p>
            <a:pPr algn="r" eaLnBrk="1" hangingPunct="1">
              <a:spcAft>
                <a:spcPts val="600"/>
              </a:spcAft>
              <a:buSzPct val="45000"/>
              <a:buFont typeface="StarSymbol"/>
              <a:buNone/>
            </a:pPr>
            <a:r>
              <a:rPr lang="pl-PL" sz="1800" b="1" i="1" dirty="0" smtClean="0">
                <a:solidFill>
                  <a:srgbClr val="0070C0"/>
                </a:solidFill>
                <a:latin typeface="Arial" pitchFamily="34" charset="0"/>
                <a:ea typeface="Microsoft YaHei" pitchFamily="34" charset="-122"/>
                <a:cs typeface="Mangal" pitchFamily="18" charset="0"/>
              </a:rPr>
              <a:t>4 listopada 2016 r.</a:t>
            </a:r>
          </a:p>
          <a:p>
            <a:pPr algn="r" eaLnBrk="1" hangingPunct="1">
              <a:spcAft>
                <a:spcPts val="600"/>
              </a:spcAft>
              <a:buSzPct val="45000"/>
              <a:buFont typeface="StarSymbol"/>
              <a:buNone/>
            </a:pPr>
            <a:r>
              <a:rPr lang="pl-PL" sz="1800" b="1" i="1" dirty="0" smtClean="0">
                <a:solidFill>
                  <a:srgbClr val="0070C0"/>
                </a:solidFill>
                <a:latin typeface="Arial" pitchFamily="34" charset="0"/>
                <a:ea typeface="Microsoft YaHei" pitchFamily="34" charset="-122"/>
                <a:cs typeface="Mangal" pitchFamily="18" charset="0"/>
              </a:rPr>
              <a:t>Tadeusz Kaźmierak</a:t>
            </a:r>
          </a:p>
          <a:p>
            <a:pPr algn="r" eaLnBrk="1" hangingPunct="1">
              <a:spcAft>
                <a:spcPts val="1200"/>
              </a:spcAft>
              <a:buSzPct val="45000"/>
              <a:buFont typeface="StarSymbol"/>
              <a:buNone/>
            </a:pPr>
            <a:r>
              <a:rPr lang="pl-PL" sz="1800" b="1" i="1" dirty="0" smtClean="0">
                <a:solidFill>
                  <a:srgbClr val="0070C0"/>
                </a:solidFill>
                <a:latin typeface="Arial" pitchFamily="34" charset="0"/>
                <a:ea typeface="Microsoft YaHei" pitchFamily="34" charset="-122"/>
                <a:cs typeface="Mangal" pitchFamily="18" charset="0"/>
              </a:rPr>
              <a:t>Instytut </a:t>
            </a:r>
            <a:r>
              <a:rPr lang="pl-PL" sz="1800" b="1" i="1" dirty="0" smtClean="0">
                <a:solidFill>
                  <a:srgbClr val="0070C0"/>
                </a:solidFill>
                <a:latin typeface="Arial" pitchFamily="34" charset="0"/>
                <a:ea typeface="Microsoft YaHei" pitchFamily="34" charset="-122"/>
                <a:cs typeface="Mangal" pitchFamily="18" charset="0"/>
              </a:rPr>
              <a:t>Rozwoju Miast</a:t>
            </a:r>
            <a:endParaRPr sz="1800" b="1" i="1" dirty="0" smtClean="0">
              <a:solidFill>
                <a:srgbClr val="0070C0"/>
              </a:solidFill>
              <a:latin typeface="Arial" pitchFamily="34" charset="0"/>
              <a:ea typeface="Microsoft YaHei" pitchFamily="34" charset="-122"/>
              <a:cs typeface="Mangal" pitchFamily="18" charset="0"/>
            </a:endParaRPr>
          </a:p>
          <a:p>
            <a:pPr algn="ctr" eaLnBrk="1" hangingPunct="1">
              <a:spcAft>
                <a:spcPct val="0"/>
              </a:spcAft>
              <a:buSzPct val="45000"/>
              <a:buFont typeface="StarSymbol"/>
              <a:buNone/>
            </a:pPr>
            <a:endParaRPr sz="44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DIAGNOZA</a:t>
            </a:r>
          </a:p>
          <a:p>
            <a:pPr>
              <a:spcAft>
                <a:spcPts val="1200"/>
              </a:spcAft>
            </a:pPr>
            <a:r>
              <a:rPr lang="pl-PL" sz="2600" dirty="0" smtClean="0"/>
              <a:t>gdzie w mieście znajdują się </a:t>
            </a:r>
            <a:r>
              <a:rPr lang="pl-PL" sz="2600" b="1" u="sng" dirty="0" smtClean="0"/>
              <a:t>obszary kryzysowe</a:t>
            </a:r>
            <a:r>
              <a:rPr lang="pl-PL" sz="2600" dirty="0" smtClean="0"/>
              <a:t> </a:t>
            </a:r>
            <a:r>
              <a:rPr lang="pl-PL" sz="2600" b="1" u="sng" dirty="0" smtClean="0"/>
              <a:t>pod względem społecznym</a:t>
            </a:r>
            <a:endParaRPr lang="pl-PL" sz="2600" dirty="0" smtClean="0"/>
          </a:p>
          <a:p>
            <a:pPr>
              <a:spcAft>
                <a:spcPts val="1200"/>
              </a:spcAft>
              <a:buFont typeface="Wingdings" pitchFamily="2" charset="2"/>
              <a:buChar char="q"/>
            </a:pPr>
            <a:r>
              <a:rPr lang="pl-PL" sz="2600" dirty="0" smtClean="0"/>
              <a:t>trudności finansowe, ubóstwo,</a:t>
            </a:r>
          </a:p>
          <a:p>
            <a:pPr>
              <a:spcAft>
                <a:spcPts val="1200"/>
              </a:spcAft>
              <a:buFont typeface="Wingdings" pitchFamily="2" charset="2"/>
              <a:buChar char="q"/>
            </a:pPr>
            <a:r>
              <a:rPr lang="pl-PL" sz="2600" dirty="0" smtClean="0"/>
              <a:t>słabe wykształcenie, uzależnienia,</a:t>
            </a:r>
          </a:p>
          <a:p>
            <a:pPr>
              <a:spcAft>
                <a:spcPts val="1200"/>
              </a:spcAft>
              <a:buFont typeface="Wingdings" pitchFamily="2" charset="2"/>
              <a:buChar char="q"/>
            </a:pPr>
            <a:r>
              <a:rPr lang="pl-PL" sz="2600" dirty="0" smtClean="0"/>
              <a:t>trwałe bezrobocie,</a:t>
            </a:r>
          </a:p>
          <a:p>
            <a:pPr>
              <a:spcAft>
                <a:spcPts val="1200"/>
              </a:spcAft>
              <a:buFont typeface="Wingdings" pitchFamily="2" charset="2"/>
              <a:buChar char="q"/>
            </a:pPr>
            <a:r>
              <a:rPr lang="pl-PL" sz="2600" dirty="0" smtClean="0"/>
              <a:t>dysfunkcje w rodzinach, przestępczość, </a:t>
            </a:r>
          </a:p>
          <a:p>
            <a:pPr>
              <a:spcAft>
                <a:spcPts val="1200"/>
              </a:spcAft>
              <a:buFont typeface="Wingdings" pitchFamily="2" charset="2"/>
              <a:buChar char="q"/>
            </a:pPr>
            <a:r>
              <a:rPr lang="pl-PL" sz="2600" dirty="0" smtClean="0"/>
              <a:t>niski poziom kapitału społecznego - brak zainteresowania sprawami wspólnymi, postawy roszczeniowe, </a:t>
            </a:r>
          </a:p>
          <a:p>
            <a:pPr>
              <a:spcAft>
                <a:spcPts val="1200"/>
              </a:spcAft>
              <a:buFont typeface="Wingdings" pitchFamily="2" charset="2"/>
              <a:buChar char="q"/>
            </a:pPr>
            <a:r>
              <a:rPr lang="pl-PL" sz="2600" dirty="0" smtClean="0"/>
              <a:t>utrwalona bezradność, młodzi nie mogący znaleźć pracy</a:t>
            </a:r>
          </a:p>
          <a:p>
            <a:pPr>
              <a:spcAft>
                <a:spcPts val="1200"/>
              </a:spcAft>
              <a:buFont typeface="Wingdings" pitchFamily="2" charset="2"/>
              <a:buChar char="q"/>
            </a:pPr>
            <a:r>
              <a:rPr lang="pl-PL" sz="2600" dirty="0" smtClean="0"/>
              <a:t>itd.</a:t>
            </a:r>
          </a:p>
          <a:p>
            <a:pPr>
              <a:spcAft>
                <a:spcPts val="600"/>
              </a:spcAft>
            </a:pPr>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DIAGNOZA</a:t>
            </a:r>
          </a:p>
          <a:p>
            <a:endParaRPr lang="pl-PL" sz="2600" b="1" u="sng" dirty="0" smtClean="0"/>
          </a:p>
          <a:p>
            <a:pPr algn="just">
              <a:spcAft>
                <a:spcPts val="600"/>
              </a:spcAft>
            </a:pPr>
            <a:r>
              <a:rPr lang="pl-PL" sz="2600" b="1" u="sng" dirty="0" smtClean="0"/>
              <a:t>gdzie w mieście</a:t>
            </a:r>
            <a:r>
              <a:rPr lang="pl-PL" sz="2600" dirty="0" smtClean="0"/>
              <a:t> znajdują się obszary kryzysowe pod względem społecznym?</a:t>
            </a:r>
          </a:p>
          <a:p>
            <a:pPr algn="just">
              <a:spcAft>
                <a:spcPts val="600"/>
              </a:spcAft>
            </a:pPr>
            <a:endParaRPr lang="pl-PL" sz="2600" dirty="0" smtClean="0"/>
          </a:p>
          <a:p>
            <a:pPr algn="just">
              <a:spcAft>
                <a:spcPts val="600"/>
              </a:spcAft>
            </a:pPr>
            <a:r>
              <a:rPr lang="pl-PL" sz="2600" dirty="0" smtClean="0"/>
              <a:t>wiedza mieszkańców (???)</a:t>
            </a:r>
          </a:p>
          <a:p>
            <a:pPr algn="just">
              <a:spcAft>
                <a:spcPts val="600"/>
              </a:spcAft>
            </a:pPr>
            <a:endParaRPr lang="pl-PL" sz="2600" dirty="0" smtClean="0"/>
          </a:p>
          <a:p>
            <a:pPr algn="just">
              <a:spcAft>
                <a:spcPts val="600"/>
              </a:spcAft>
            </a:pPr>
            <a:r>
              <a:rPr lang="pl-PL" sz="2600" b="1" dirty="0" smtClean="0"/>
              <a:t>		konieczność precyzyjnego, metodycznego </a:t>
            </a:r>
          </a:p>
          <a:p>
            <a:pPr algn="just">
              <a:spcAft>
                <a:spcPts val="600"/>
              </a:spcAft>
            </a:pPr>
            <a:r>
              <a:rPr lang="pl-PL" sz="2600" b="1" dirty="0" smtClean="0"/>
              <a:t>		wyznaczenia obszarów kryzysowych</a:t>
            </a:r>
          </a:p>
          <a:p>
            <a:pPr>
              <a:spcAft>
                <a:spcPts val="600"/>
              </a:spcAft>
            </a:pPr>
            <a:r>
              <a:rPr lang="pl-PL" sz="2600" dirty="0" smtClean="0"/>
              <a:t> </a:t>
            </a:r>
          </a:p>
          <a:p>
            <a:pPr>
              <a:spcAft>
                <a:spcPts val="600"/>
              </a:spcAft>
            </a:pPr>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
        <p:nvSpPr>
          <p:cNvPr id="5" name="Strzałka w prawo 4"/>
          <p:cNvSpPr/>
          <p:nvPr/>
        </p:nvSpPr>
        <p:spPr>
          <a:xfrm>
            <a:off x="755576" y="4509120"/>
            <a:ext cx="97840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DIAGNOZA</a:t>
            </a:r>
          </a:p>
          <a:p>
            <a:pPr algn="just">
              <a:spcAft>
                <a:spcPts val="1200"/>
              </a:spcAft>
            </a:pPr>
            <a:r>
              <a:rPr lang="pl-PL" sz="2600" b="1" u="sng" dirty="0" smtClean="0"/>
              <a:t>gdzie w mieście znajdują się obszary kryzysowe pod względem społecznym?</a:t>
            </a:r>
            <a:endParaRPr lang="pl-PL" sz="2600" dirty="0" smtClean="0"/>
          </a:p>
          <a:p>
            <a:pPr algn="just">
              <a:spcAft>
                <a:spcPts val="1200"/>
              </a:spcAft>
            </a:pPr>
            <a:r>
              <a:rPr lang="pl-PL" sz="2600" dirty="0" smtClean="0"/>
              <a:t>1 podzielmy miasto na mniejsze fragmenty,</a:t>
            </a:r>
          </a:p>
          <a:p>
            <a:pPr algn="just">
              <a:spcAft>
                <a:spcPts val="1200"/>
              </a:spcAft>
            </a:pPr>
            <a:r>
              <a:rPr lang="pl-PL" sz="2600" dirty="0" smtClean="0"/>
              <a:t>2 zbadajmy każdy fragment wg takich samych kryteriów – zastosujmy taki sam zestaw wskaźników w każdym fragmencie,</a:t>
            </a:r>
          </a:p>
          <a:p>
            <a:pPr algn="just">
              <a:spcAft>
                <a:spcPts val="1200"/>
              </a:spcAft>
            </a:pPr>
            <a:r>
              <a:rPr lang="pl-PL" sz="2600" dirty="0" smtClean="0"/>
              <a:t>3 zobaczmy które fragmenty cechuje najtrudniejsza sytuacja (nałożenie się wielu niekorzystnych zjawisk). </a:t>
            </a:r>
          </a:p>
          <a:p>
            <a:pPr algn="just">
              <a:spcAft>
                <a:spcPts val="1200"/>
              </a:spcAft>
            </a:pPr>
            <a:endParaRPr lang="pl-PL" sz="1100" dirty="0" smtClean="0"/>
          </a:p>
          <a:p>
            <a:pPr algn="just">
              <a:spcAft>
                <a:spcPts val="1800"/>
              </a:spcAft>
            </a:pPr>
            <a:r>
              <a:rPr lang="pl-PL" sz="2600" dirty="0" smtClean="0"/>
              <a:t>O jakie fragmenty miasta chodzi?</a:t>
            </a:r>
          </a:p>
          <a:p>
            <a:pPr algn="just">
              <a:spcAft>
                <a:spcPts val="1200"/>
              </a:spcAft>
            </a:pPr>
            <a:r>
              <a:rPr lang="pl-PL" sz="2800" b="1" dirty="0" smtClean="0"/>
              <a:t>		 metody podziału miasta</a:t>
            </a:r>
          </a:p>
          <a:p>
            <a:pPr algn="just"/>
            <a:endParaRPr lang="pl-PL" sz="2600" dirty="0" smtClean="0"/>
          </a:p>
          <a:p>
            <a:pPr algn="just"/>
            <a:endParaRPr lang="pl-PL" sz="2600" dirty="0" smtClean="0"/>
          </a:p>
          <a:p>
            <a:endParaRPr lang="pl-PL" sz="2400" dirty="0" smtClean="0"/>
          </a:p>
          <a:p>
            <a:pPr>
              <a:spcAft>
                <a:spcPts val="600"/>
              </a:spcAft>
            </a:pPr>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
        <p:nvSpPr>
          <p:cNvPr id="6" name="Strzałka w prawo 5"/>
          <p:cNvSpPr/>
          <p:nvPr/>
        </p:nvSpPr>
        <p:spPr>
          <a:xfrm>
            <a:off x="467544" y="5805264"/>
            <a:ext cx="978408"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JEDNOSTKI URBANISTYCZNE</a:t>
            </a:r>
          </a:p>
          <a:p>
            <a:pPr algn="just"/>
            <a:r>
              <a:rPr lang="pl-PL" sz="2400" dirty="0" smtClean="0"/>
              <a:t>obszary homogenne pod względem fizjonomicznym, funkcjonalnym i społecznym. </a:t>
            </a:r>
          </a:p>
          <a:p>
            <a:pPr algn="just"/>
            <a:r>
              <a:rPr lang="pl-PL" sz="2400" dirty="0" smtClean="0"/>
              <a:t>Do wyznaczania jednostek urbanistycznych można wykorzystać zaproponowaną przez Liszewskiego metodę klasyfikacji terenów miejskich. Klasyfikacja została skonstruowana tak, by łączyła w sobie trzy najważniejsze, w kontekście założonego celu, cechy terenów miejskich:</a:t>
            </a:r>
          </a:p>
          <a:p>
            <a:pPr lvl="0" algn="just"/>
            <a:r>
              <a:rPr lang="pl-PL" sz="2400" dirty="0" smtClean="0"/>
              <a:t>funkcję terenu,</a:t>
            </a:r>
          </a:p>
          <a:p>
            <a:pPr lvl="0" algn="just"/>
            <a:r>
              <a:rPr lang="pl-PL" sz="2400" dirty="0" smtClean="0"/>
              <a:t>fizjonomię (jego budowę przestrzenną i charakter zabudowy),</a:t>
            </a:r>
          </a:p>
          <a:p>
            <a:pPr lvl="0" algn="just"/>
            <a:r>
              <a:rPr lang="pl-PL" sz="2400" dirty="0" smtClean="0"/>
              <a:t>intensywność użytkowania (poziomą i  pionową).</a:t>
            </a:r>
          </a:p>
          <a:p>
            <a:endParaRPr lang="pl-PL" sz="2400" dirty="0" smtClean="0"/>
          </a:p>
          <a:p>
            <a:endParaRPr lang="pl-PL" sz="2400" dirty="0" smtClean="0"/>
          </a:p>
          <a:p>
            <a:pPr>
              <a:spcAft>
                <a:spcPts val="600"/>
              </a:spcAft>
            </a:pPr>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JEDNOSTKI URBANISTYCZNE</a:t>
            </a:r>
          </a:p>
          <a:p>
            <a:pPr algn="just">
              <a:spcAft>
                <a:spcPts val="1200"/>
              </a:spcAft>
            </a:pPr>
            <a:r>
              <a:rPr lang="pl-PL" sz="2400" dirty="0" smtClean="0"/>
              <a:t>W procesie wyznaczania granic poszczególnych jednostek urbanistycznych powinny zostać wykorzystane różnego rodzaju źródła informacji przestrzennych, które pozwolą zbudować podział możliwie intuicyjny i „naturalny” lub nawet „oczywisty” dla mieszkańców miast. Możliwe wykorzystanie takich źródeł jak:</a:t>
            </a:r>
          </a:p>
          <a:p>
            <a:pPr lvl="0" algn="just">
              <a:spcAft>
                <a:spcPts val="600"/>
              </a:spcAft>
              <a:buFont typeface="Wingdings" pitchFamily="2" charset="2"/>
              <a:buChar char="q"/>
            </a:pPr>
            <a:r>
              <a:rPr lang="pl-PL" sz="2400" dirty="0" smtClean="0"/>
              <a:t>istniejące i historyczne granice dzielnic  samorządowych,</a:t>
            </a:r>
          </a:p>
          <a:p>
            <a:pPr lvl="0" algn="just">
              <a:spcAft>
                <a:spcPts val="600"/>
              </a:spcAft>
              <a:buFont typeface="Wingdings" pitchFamily="2" charset="2"/>
              <a:buChar char="q"/>
            </a:pPr>
            <a:r>
              <a:rPr lang="pl-PL" sz="2400" dirty="0" smtClean="0"/>
              <a:t>jednostki GUS (obwody spisowe i obręby statystyczne),</a:t>
            </a:r>
          </a:p>
          <a:p>
            <a:pPr lvl="0" algn="just">
              <a:spcAft>
                <a:spcPts val="600"/>
              </a:spcAft>
              <a:buFont typeface="Wingdings" pitchFamily="2" charset="2"/>
              <a:buChar char="q"/>
            </a:pPr>
            <a:r>
              <a:rPr lang="pl-PL" sz="2400" dirty="0" smtClean="0"/>
              <a:t>kataster nieruchomości,</a:t>
            </a:r>
          </a:p>
          <a:p>
            <a:pPr lvl="0" algn="just">
              <a:spcAft>
                <a:spcPts val="600"/>
              </a:spcAft>
              <a:buFont typeface="Wingdings" pitchFamily="2" charset="2"/>
              <a:buChar char="q"/>
            </a:pPr>
            <a:r>
              <a:rPr lang="pl-PL" sz="2400" dirty="0" smtClean="0"/>
              <a:t>wszystkie dostępne mapy miasta (historyczne i topograficzne),</a:t>
            </a:r>
          </a:p>
          <a:p>
            <a:pPr lvl="0" algn="just">
              <a:spcAft>
                <a:spcPts val="600"/>
              </a:spcAft>
              <a:buFont typeface="Wingdings" pitchFamily="2" charset="2"/>
              <a:buChar char="q"/>
            </a:pPr>
            <a:r>
              <a:rPr lang="pl-PL" sz="2400" dirty="0" smtClean="0"/>
              <a:t>numeryczny  model terenu,</a:t>
            </a:r>
          </a:p>
          <a:p>
            <a:pPr lvl="0" algn="just">
              <a:spcAft>
                <a:spcPts val="600"/>
              </a:spcAft>
              <a:buFont typeface="Wingdings" pitchFamily="2" charset="2"/>
              <a:buChar char="q"/>
            </a:pPr>
            <a:r>
              <a:rPr lang="pl-PL" sz="2400" dirty="0" smtClean="0"/>
              <a:t>struktura tkanki miejskiej,</a:t>
            </a:r>
          </a:p>
          <a:p>
            <a:pPr lvl="0" algn="just">
              <a:spcAft>
                <a:spcPts val="600"/>
              </a:spcAft>
              <a:buFont typeface="Wingdings" pitchFamily="2" charset="2"/>
              <a:buChar char="q"/>
            </a:pPr>
            <a:r>
              <a:rPr lang="pl-PL" sz="2400" dirty="0" smtClean="0"/>
              <a:t>wyniki badań literatury i inne.</a:t>
            </a:r>
          </a:p>
          <a:p>
            <a:r>
              <a:rPr lang="pl-PL" sz="2400" dirty="0" smtClean="0"/>
              <a:t> </a:t>
            </a:r>
          </a:p>
          <a:p>
            <a:pPr lvl="0"/>
            <a:endParaRPr lang="pl-PL" sz="2400" dirty="0" smtClean="0"/>
          </a:p>
          <a:p>
            <a:endParaRPr lang="pl-PL" sz="2400" dirty="0" smtClean="0"/>
          </a:p>
          <a:p>
            <a:endParaRPr lang="pl-PL" sz="2400" dirty="0" smtClean="0"/>
          </a:p>
          <a:p>
            <a:pPr>
              <a:spcAft>
                <a:spcPts val="600"/>
              </a:spcAft>
            </a:pPr>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JEDNOSTKI URBANISTYCZNE</a:t>
            </a:r>
          </a:p>
          <a:p>
            <a:r>
              <a:rPr lang="pl-PL" sz="2000" dirty="0" smtClean="0"/>
              <a:t> </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5" name="Obraz 4" descr="C:\Documents and Settings\Adam\Desktop\chojnice\po umowie\3. gotowe_kartogramy\robocze\jednostki.jpg"/>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0" y="1556792"/>
            <a:ext cx="5652120" cy="4617582"/>
          </a:xfrm>
          <a:prstGeom prst="rect">
            <a:avLst/>
          </a:prstGeom>
          <a:noFill/>
          <a:ln>
            <a:noFill/>
          </a:ln>
        </p:spPr>
      </p:pic>
      <p:sp>
        <p:nvSpPr>
          <p:cNvPr id="6" name="Prostokąt 5"/>
          <p:cNvSpPr/>
          <p:nvPr/>
        </p:nvSpPr>
        <p:spPr>
          <a:xfrm>
            <a:off x="5868144" y="2348880"/>
            <a:ext cx="3024336" cy="2800767"/>
          </a:xfrm>
          <a:prstGeom prst="rect">
            <a:avLst/>
          </a:prstGeom>
        </p:spPr>
        <p:txBody>
          <a:bodyPr wrap="square">
            <a:spAutoFit/>
          </a:bodyPr>
          <a:lstStyle/>
          <a:p>
            <a:r>
              <a:rPr lang="pl-PL" altLang="pl-PL" sz="2200" dirty="0" smtClean="0">
                <a:latin typeface="+mn-lt"/>
              </a:rPr>
              <a:t>Podział Chojnic na jednostki urbanistyczne bazujący na utrwalonych związkach przestrzennych, funkcjonalnych i społeczno-ekonomicznych</a:t>
            </a:r>
            <a:r>
              <a:rPr lang="pl-PL" altLang="pl-PL" dirty="0" smtClean="0"/>
              <a:t>.</a:t>
            </a:r>
            <a:endParaRPr lang="pl-PL" altLang="pl-PL" dirty="0"/>
          </a:p>
        </p:txBody>
      </p:sp>
      <p:sp>
        <p:nvSpPr>
          <p:cNvPr id="9" name="Prostokąt 8"/>
          <p:cNvSpPr/>
          <p:nvPr/>
        </p:nvSpPr>
        <p:spPr>
          <a:xfrm>
            <a:off x="4860032" y="5805264"/>
            <a:ext cx="4032448" cy="954107"/>
          </a:xfrm>
          <a:prstGeom prst="rect">
            <a:avLst/>
          </a:prstGeom>
        </p:spPr>
        <p:txBody>
          <a:bodyPr wrap="square">
            <a:spAutoFit/>
          </a:bodyPr>
          <a:lstStyle/>
          <a:p>
            <a:r>
              <a:rPr lang="pl-PL" altLang="pl-PL" sz="1400" dirty="0" err="1" smtClean="0">
                <a:latin typeface="+mn-lt"/>
              </a:rPr>
              <a:t>Jadach-Sepioło</a:t>
            </a:r>
            <a:r>
              <a:rPr lang="pl-PL" altLang="pl-PL" sz="1400" dirty="0" smtClean="0">
                <a:latin typeface="+mn-lt"/>
              </a:rPr>
              <a:t> A., Kozłowska B., Sikorska P., </a:t>
            </a:r>
            <a:r>
              <a:rPr lang="pl-PL" altLang="pl-PL" sz="1400" dirty="0" err="1" smtClean="0">
                <a:latin typeface="+mn-lt"/>
              </a:rPr>
              <a:t>Brzycki</a:t>
            </a:r>
            <a:r>
              <a:rPr lang="pl-PL" altLang="pl-PL" sz="1400" dirty="0" smtClean="0">
                <a:latin typeface="+mn-lt"/>
              </a:rPr>
              <a:t> A., Raport dotyczący delimitacji obszarów zdegradowanych miasta Chojnice, 2015. opracowanie map M. </a:t>
            </a:r>
            <a:r>
              <a:rPr lang="pl-PL" altLang="pl-PL" sz="1400" dirty="0" err="1" smtClean="0">
                <a:latin typeface="+mn-lt"/>
              </a:rPr>
              <a:t>Huculak</a:t>
            </a:r>
            <a:endParaRPr lang="pl-PL" altLang="pl-PL" sz="1400" dirty="0">
              <a:latin typeface="+mn-lt"/>
            </a:endParaRPr>
          </a:p>
        </p:txBody>
      </p:sp>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JEDNOSTKI URBANISTYCZNE</a:t>
            </a:r>
          </a:p>
          <a:p>
            <a:r>
              <a:rPr lang="pl-PL" sz="2200" dirty="0" smtClean="0"/>
              <a:t>Podział Chojnic na jednostki miejskie jednostki urbanistyczne</a:t>
            </a:r>
          </a:p>
          <a:p>
            <a:r>
              <a:rPr lang="pl-PL" sz="2000" dirty="0" smtClean="0"/>
              <a:t> </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graphicFrame>
        <p:nvGraphicFramePr>
          <p:cNvPr id="6" name="Tabela 5"/>
          <p:cNvGraphicFramePr>
            <a:graphicFrameLocks noGrp="1"/>
          </p:cNvGraphicFramePr>
          <p:nvPr/>
        </p:nvGraphicFramePr>
        <p:xfrm>
          <a:off x="251520" y="1886712"/>
          <a:ext cx="8640959" cy="4996381"/>
        </p:xfrm>
        <a:graphic>
          <a:graphicData uri="http://schemas.openxmlformats.org/drawingml/2006/table">
            <a:tbl>
              <a:tblPr/>
              <a:tblGrid>
                <a:gridCol w="413386"/>
                <a:gridCol w="2762442"/>
                <a:gridCol w="1253876"/>
                <a:gridCol w="1469413"/>
                <a:gridCol w="1329378"/>
                <a:gridCol w="1412464"/>
              </a:tblGrid>
              <a:tr h="1110240">
                <a:tc>
                  <a:txBody>
                    <a:bodyPr/>
                    <a:lstStyle/>
                    <a:p>
                      <a:pPr algn="ctr">
                        <a:lnSpc>
                          <a:spcPct val="115000"/>
                        </a:lnSpc>
                        <a:spcAft>
                          <a:spcPts val="0"/>
                        </a:spcAft>
                        <a:tabLst>
                          <a:tab pos="450215" algn="l"/>
                        </a:tabLst>
                      </a:pPr>
                      <a:r>
                        <a:rPr lang="pl-PL" sz="1800" b="1" dirty="0">
                          <a:latin typeface="Calibri"/>
                          <a:ea typeface="Calibri"/>
                          <a:cs typeface="Times New Roman"/>
                        </a:rPr>
                        <a:t>Lp.</a:t>
                      </a:r>
                      <a:endParaRPr lang="pl-PL" sz="1800" dirty="0">
                        <a:latin typeface="Calibri"/>
                        <a:ea typeface="Calibri"/>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50215" algn="l"/>
                        </a:tabLst>
                      </a:pPr>
                      <a:r>
                        <a:rPr lang="pl-PL" sz="1800" b="1" dirty="0">
                          <a:latin typeface="Calibri"/>
                          <a:ea typeface="Calibri"/>
                          <a:cs typeface="Times New Roman"/>
                        </a:rPr>
                        <a:t>Nazwa</a:t>
                      </a:r>
                      <a:endParaRPr lang="pl-PL" sz="1800" dirty="0">
                        <a:latin typeface="Calibri"/>
                        <a:ea typeface="Calibri"/>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50215" algn="l"/>
                        </a:tabLst>
                      </a:pPr>
                      <a:r>
                        <a:rPr lang="pl-PL" sz="1800" b="1" dirty="0">
                          <a:latin typeface="Calibri"/>
                          <a:ea typeface="Calibri"/>
                          <a:cs typeface="Times New Roman"/>
                        </a:rPr>
                        <a:t>Ludność (2012 r.)</a:t>
                      </a:r>
                      <a:endParaRPr lang="pl-PL" sz="1800" dirty="0">
                        <a:latin typeface="Calibri"/>
                        <a:ea typeface="Calibri"/>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50215" algn="l"/>
                        </a:tabLst>
                      </a:pPr>
                      <a:r>
                        <a:rPr lang="pl-PL" sz="1800" b="1" dirty="0">
                          <a:latin typeface="Calibri"/>
                          <a:ea typeface="Calibri"/>
                          <a:cs typeface="Times New Roman"/>
                        </a:rPr>
                        <a:t>Udział w liczbie mieszkańców </a:t>
                      </a:r>
                      <a:r>
                        <a:rPr lang="pl-PL" sz="1800" b="1" dirty="0" smtClean="0">
                          <a:latin typeface="Calibri"/>
                          <a:ea typeface="Calibri"/>
                          <a:cs typeface="Times New Roman"/>
                        </a:rPr>
                        <a:t> </a:t>
                      </a:r>
                      <a:r>
                        <a:rPr lang="pl-PL" sz="1800" b="1" dirty="0">
                          <a:latin typeface="Calibri"/>
                          <a:ea typeface="Calibri"/>
                          <a:cs typeface="Times New Roman"/>
                        </a:rPr>
                        <a:t>[%]</a:t>
                      </a:r>
                      <a:endParaRPr lang="pl-PL" sz="1800" dirty="0">
                        <a:latin typeface="Calibri"/>
                        <a:ea typeface="Calibri"/>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50215" algn="l"/>
                        </a:tabLst>
                      </a:pPr>
                      <a:r>
                        <a:rPr lang="pl-PL" sz="1800" b="1" dirty="0">
                          <a:latin typeface="Calibri"/>
                          <a:ea typeface="Calibri"/>
                          <a:cs typeface="Times New Roman"/>
                        </a:rPr>
                        <a:t>Powierzchnia [ha]</a:t>
                      </a:r>
                      <a:endParaRPr lang="pl-PL" sz="1800" dirty="0">
                        <a:latin typeface="Calibri"/>
                        <a:ea typeface="Calibri"/>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50215" algn="l"/>
                        </a:tabLst>
                      </a:pPr>
                      <a:r>
                        <a:rPr lang="pl-PL" sz="1800" b="1" dirty="0">
                          <a:latin typeface="Calibri"/>
                          <a:ea typeface="Calibri"/>
                          <a:cs typeface="Times New Roman"/>
                        </a:rPr>
                        <a:t>Udział powierzchni </a:t>
                      </a:r>
                      <a:r>
                        <a:rPr lang="pl-PL" sz="1800" b="1" dirty="0" smtClean="0">
                          <a:latin typeface="Calibri"/>
                          <a:ea typeface="Calibri"/>
                          <a:cs typeface="Times New Roman"/>
                        </a:rPr>
                        <a:t>jednostki </a:t>
                      </a:r>
                      <a:r>
                        <a:rPr lang="pl-PL" sz="1800" b="1" dirty="0">
                          <a:latin typeface="Calibri"/>
                          <a:ea typeface="Calibri"/>
                          <a:cs typeface="Times New Roman"/>
                        </a:rPr>
                        <a:t>[%]</a:t>
                      </a:r>
                      <a:endParaRPr lang="pl-PL" sz="1800" dirty="0">
                        <a:latin typeface="Calibri"/>
                        <a:ea typeface="Calibri"/>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915">
                <a:tc>
                  <a:txBody>
                    <a:bodyPr/>
                    <a:lstStyle/>
                    <a:p>
                      <a:pPr algn="just">
                        <a:lnSpc>
                          <a:spcPct val="115000"/>
                        </a:lnSpc>
                        <a:spcAft>
                          <a:spcPts val="0"/>
                        </a:spcAft>
                        <a:tabLst>
                          <a:tab pos="450215" algn="l"/>
                        </a:tabLst>
                      </a:pPr>
                      <a:r>
                        <a:rPr lang="pl-PL" sz="1100">
                          <a:latin typeface="Calibri"/>
                          <a:ea typeface="Calibri"/>
                          <a:cs typeface="Times New Roman"/>
                        </a:rPr>
                        <a:t>1.</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0215" algn="l"/>
                        </a:tabLst>
                      </a:pPr>
                      <a:r>
                        <a:rPr lang="pl-PL" sz="2000" dirty="0">
                          <a:latin typeface="Calibri"/>
                          <a:ea typeface="Calibri"/>
                          <a:cs typeface="Times New Roman"/>
                        </a:rPr>
                        <a:t>Dzielnica Dworcowa</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2085" algn="r">
                        <a:lnSpc>
                          <a:spcPct val="115000"/>
                        </a:lnSpc>
                        <a:spcAft>
                          <a:spcPts val="0"/>
                        </a:spcAft>
                        <a:tabLst>
                          <a:tab pos="450215" algn="l"/>
                        </a:tabLst>
                      </a:pPr>
                      <a:r>
                        <a:rPr lang="pl-PL" sz="2000">
                          <a:latin typeface="Calibri"/>
                          <a:ea typeface="Calibri"/>
                          <a:cs typeface="Times New Roman"/>
                        </a:rPr>
                        <a:t>7224</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29235" algn="r">
                        <a:lnSpc>
                          <a:spcPct val="115000"/>
                        </a:lnSpc>
                        <a:spcAft>
                          <a:spcPts val="0"/>
                        </a:spcAft>
                        <a:tabLst>
                          <a:tab pos="450215" algn="l"/>
                        </a:tabLst>
                      </a:pPr>
                      <a:r>
                        <a:rPr lang="pl-PL" sz="2000" dirty="0">
                          <a:latin typeface="Calibri"/>
                          <a:ea typeface="Calibri"/>
                          <a:cs typeface="Times New Roman"/>
                        </a:rPr>
                        <a:t>18,4</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15900" algn="r">
                        <a:lnSpc>
                          <a:spcPct val="115000"/>
                        </a:lnSpc>
                        <a:spcAft>
                          <a:spcPts val="0"/>
                        </a:spcAft>
                        <a:tabLst>
                          <a:tab pos="450215" algn="l"/>
                        </a:tabLst>
                      </a:pPr>
                      <a:r>
                        <a:rPr lang="pl-PL" sz="2000">
                          <a:latin typeface="Calibri"/>
                          <a:ea typeface="Calibri"/>
                          <a:cs typeface="Times New Roman"/>
                        </a:rPr>
                        <a:t>161,4</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86055" algn="r">
                        <a:lnSpc>
                          <a:spcPct val="115000"/>
                        </a:lnSpc>
                        <a:spcAft>
                          <a:spcPts val="0"/>
                        </a:spcAft>
                        <a:tabLst>
                          <a:tab pos="450215" algn="l"/>
                        </a:tabLst>
                      </a:pPr>
                      <a:r>
                        <a:rPr lang="pl-PL" sz="2000">
                          <a:latin typeface="Calibri"/>
                          <a:ea typeface="Calibri"/>
                          <a:cs typeface="Times New Roman"/>
                        </a:rPr>
                        <a:t>7,7</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915">
                <a:tc>
                  <a:txBody>
                    <a:bodyPr/>
                    <a:lstStyle/>
                    <a:p>
                      <a:pPr algn="just">
                        <a:lnSpc>
                          <a:spcPct val="115000"/>
                        </a:lnSpc>
                        <a:spcAft>
                          <a:spcPts val="0"/>
                        </a:spcAft>
                        <a:tabLst>
                          <a:tab pos="450215" algn="l"/>
                        </a:tabLst>
                      </a:pPr>
                      <a:r>
                        <a:rPr lang="pl-PL" sz="1100">
                          <a:latin typeface="Calibri"/>
                          <a:ea typeface="Calibri"/>
                          <a:cs typeface="Times New Roman"/>
                        </a:rPr>
                        <a:t>2.</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0215" algn="l"/>
                        </a:tabLst>
                      </a:pPr>
                      <a:r>
                        <a:rPr lang="pl-PL" sz="2000" dirty="0">
                          <a:latin typeface="Calibri"/>
                          <a:ea typeface="Calibri"/>
                          <a:cs typeface="Times New Roman"/>
                        </a:rPr>
                        <a:t>Osiedle </a:t>
                      </a:r>
                      <a:r>
                        <a:rPr lang="pl-PL" sz="2000" dirty="0" smtClean="0">
                          <a:latin typeface="Calibri"/>
                          <a:ea typeface="Calibri"/>
                          <a:cs typeface="Times New Roman"/>
                        </a:rPr>
                        <a:t>700-lecia</a:t>
                      </a:r>
                      <a:endParaRPr lang="pl-PL"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2085" algn="r">
                        <a:lnSpc>
                          <a:spcPct val="115000"/>
                        </a:lnSpc>
                        <a:spcAft>
                          <a:spcPts val="0"/>
                        </a:spcAft>
                        <a:tabLst>
                          <a:tab pos="450215" algn="l"/>
                        </a:tabLst>
                      </a:pPr>
                      <a:r>
                        <a:rPr lang="pl-PL" sz="2000">
                          <a:latin typeface="Calibri"/>
                          <a:ea typeface="Calibri"/>
                          <a:cs typeface="Times New Roman"/>
                        </a:rPr>
                        <a:t>6835</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29235" algn="r">
                        <a:lnSpc>
                          <a:spcPct val="115000"/>
                        </a:lnSpc>
                        <a:spcAft>
                          <a:spcPts val="0"/>
                        </a:spcAft>
                        <a:tabLst>
                          <a:tab pos="450215" algn="l"/>
                        </a:tabLst>
                      </a:pPr>
                      <a:r>
                        <a:rPr lang="pl-PL" sz="2000" dirty="0">
                          <a:latin typeface="Calibri"/>
                          <a:ea typeface="Calibri"/>
                          <a:cs typeface="Times New Roman"/>
                        </a:rPr>
                        <a:t>17,4</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15900" algn="r">
                        <a:lnSpc>
                          <a:spcPct val="115000"/>
                        </a:lnSpc>
                        <a:spcAft>
                          <a:spcPts val="0"/>
                        </a:spcAft>
                        <a:tabLst>
                          <a:tab pos="450215" algn="l"/>
                        </a:tabLst>
                      </a:pPr>
                      <a:r>
                        <a:rPr lang="pl-PL" sz="2000">
                          <a:latin typeface="Calibri"/>
                          <a:ea typeface="Calibri"/>
                          <a:cs typeface="Times New Roman"/>
                        </a:rPr>
                        <a:t>220,1</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86055" algn="r">
                        <a:lnSpc>
                          <a:spcPct val="115000"/>
                        </a:lnSpc>
                        <a:spcAft>
                          <a:spcPts val="0"/>
                        </a:spcAft>
                        <a:tabLst>
                          <a:tab pos="450215" algn="l"/>
                        </a:tabLst>
                      </a:pPr>
                      <a:r>
                        <a:rPr lang="pl-PL" sz="2000">
                          <a:latin typeface="Calibri"/>
                          <a:ea typeface="Calibri"/>
                          <a:cs typeface="Times New Roman"/>
                        </a:rPr>
                        <a:t>10,5</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915">
                <a:tc>
                  <a:txBody>
                    <a:bodyPr/>
                    <a:lstStyle/>
                    <a:p>
                      <a:pPr algn="just">
                        <a:lnSpc>
                          <a:spcPct val="115000"/>
                        </a:lnSpc>
                        <a:spcAft>
                          <a:spcPts val="0"/>
                        </a:spcAft>
                        <a:tabLst>
                          <a:tab pos="450215" algn="l"/>
                        </a:tabLst>
                      </a:pPr>
                      <a:r>
                        <a:rPr lang="pl-PL" sz="1100">
                          <a:latin typeface="Calibri"/>
                          <a:ea typeface="Calibri"/>
                          <a:cs typeface="Times New Roman"/>
                        </a:rPr>
                        <a:t>3.</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0215" algn="l"/>
                        </a:tabLst>
                      </a:pPr>
                      <a:r>
                        <a:rPr lang="pl-PL" sz="2000" dirty="0" smtClean="0">
                          <a:latin typeface="Calibri"/>
                          <a:ea typeface="Calibri"/>
                          <a:cs typeface="Times New Roman"/>
                        </a:rPr>
                        <a:t>Os. </a:t>
                      </a:r>
                      <a:r>
                        <a:rPr lang="pl-PL" sz="2000" dirty="0">
                          <a:latin typeface="Calibri"/>
                          <a:ea typeface="Calibri"/>
                          <a:cs typeface="Times New Roman"/>
                        </a:rPr>
                        <a:t>Hallera-Bursztynowe</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2085" algn="r">
                        <a:lnSpc>
                          <a:spcPct val="115000"/>
                        </a:lnSpc>
                        <a:spcAft>
                          <a:spcPts val="0"/>
                        </a:spcAft>
                        <a:tabLst>
                          <a:tab pos="450215" algn="l"/>
                        </a:tabLst>
                      </a:pPr>
                      <a:r>
                        <a:rPr lang="pl-PL" sz="2000">
                          <a:latin typeface="Calibri"/>
                          <a:ea typeface="Calibri"/>
                          <a:cs typeface="Times New Roman"/>
                        </a:rPr>
                        <a:t>6156</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29235" algn="r">
                        <a:lnSpc>
                          <a:spcPct val="115000"/>
                        </a:lnSpc>
                        <a:spcAft>
                          <a:spcPts val="0"/>
                        </a:spcAft>
                        <a:tabLst>
                          <a:tab pos="450215" algn="l"/>
                        </a:tabLst>
                      </a:pPr>
                      <a:r>
                        <a:rPr lang="pl-PL" sz="2000" dirty="0">
                          <a:latin typeface="Calibri"/>
                          <a:ea typeface="Calibri"/>
                          <a:cs typeface="Times New Roman"/>
                        </a:rPr>
                        <a:t>15,7</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15900" algn="r">
                        <a:lnSpc>
                          <a:spcPct val="115000"/>
                        </a:lnSpc>
                        <a:spcAft>
                          <a:spcPts val="0"/>
                        </a:spcAft>
                        <a:tabLst>
                          <a:tab pos="450215" algn="l"/>
                        </a:tabLst>
                      </a:pPr>
                      <a:r>
                        <a:rPr lang="pl-PL" sz="2000">
                          <a:latin typeface="Calibri"/>
                          <a:ea typeface="Calibri"/>
                          <a:cs typeface="Times New Roman"/>
                        </a:rPr>
                        <a:t>367,0</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86055" algn="r">
                        <a:lnSpc>
                          <a:spcPct val="115000"/>
                        </a:lnSpc>
                        <a:spcAft>
                          <a:spcPts val="0"/>
                        </a:spcAft>
                        <a:tabLst>
                          <a:tab pos="450215" algn="l"/>
                        </a:tabLst>
                      </a:pPr>
                      <a:r>
                        <a:rPr lang="pl-PL" sz="2000">
                          <a:latin typeface="Calibri"/>
                          <a:ea typeface="Calibri"/>
                          <a:cs typeface="Times New Roman"/>
                        </a:rPr>
                        <a:t>17,5</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915">
                <a:tc>
                  <a:txBody>
                    <a:bodyPr/>
                    <a:lstStyle/>
                    <a:p>
                      <a:pPr algn="just">
                        <a:lnSpc>
                          <a:spcPct val="115000"/>
                        </a:lnSpc>
                        <a:spcAft>
                          <a:spcPts val="0"/>
                        </a:spcAft>
                        <a:tabLst>
                          <a:tab pos="450215" algn="l"/>
                        </a:tabLst>
                      </a:pPr>
                      <a:r>
                        <a:rPr lang="pl-PL" sz="1100">
                          <a:latin typeface="Calibri"/>
                          <a:ea typeface="Calibri"/>
                          <a:cs typeface="Times New Roman"/>
                        </a:rPr>
                        <a:t>4.</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0215" algn="l"/>
                        </a:tabLst>
                      </a:pPr>
                      <a:r>
                        <a:rPr lang="pl-PL" sz="2000" dirty="0">
                          <a:latin typeface="Calibri"/>
                          <a:ea typeface="Calibri"/>
                          <a:cs typeface="Times New Roman"/>
                        </a:rPr>
                        <a:t>Śródmieście</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2085" algn="r">
                        <a:lnSpc>
                          <a:spcPct val="115000"/>
                        </a:lnSpc>
                        <a:spcAft>
                          <a:spcPts val="0"/>
                        </a:spcAft>
                        <a:tabLst>
                          <a:tab pos="450215" algn="l"/>
                        </a:tabLst>
                      </a:pPr>
                      <a:r>
                        <a:rPr lang="pl-PL" sz="2000">
                          <a:latin typeface="Calibri"/>
                          <a:ea typeface="Calibri"/>
                          <a:cs typeface="Times New Roman"/>
                        </a:rPr>
                        <a:t>5407</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29235" algn="r">
                        <a:lnSpc>
                          <a:spcPct val="115000"/>
                        </a:lnSpc>
                        <a:spcAft>
                          <a:spcPts val="0"/>
                        </a:spcAft>
                        <a:tabLst>
                          <a:tab pos="450215" algn="l"/>
                        </a:tabLst>
                      </a:pPr>
                      <a:r>
                        <a:rPr lang="pl-PL" sz="2000" dirty="0">
                          <a:latin typeface="Calibri"/>
                          <a:ea typeface="Calibri"/>
                          <a:cs typeface="Times New Roman"/>
                        </a:rPr>
                        <a:t>13,8</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15900" algn="r">
                        <a:lnSpc>
                          <a:spcPct val="115000"/>
                        </a:lnSpc>
                        <a:spcAft>
                          <a:spcPts val="0"/>
                        </a:spcAft>
                        <a:tabLst>
                          <a:tab pos="450215" algn="l"/>
                        </a:tabLst>
                      </a:pPr>
                      <a:r>
                        <a:rPr lang="pl-PL" sz="2000">
                          <a:latin typeface="Calibri"/>
                          <a:ea typeface="Calibri"/>
                          <a:cs typeface="Times New Roman"/>
                        </a:rPr>
                        <a:t>76,4</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86055" algn="r">
                        <a:lnSpc>
                          <a:spcPct val="115000"/>
                        </a:lnSpc>
                        <a:spcAft>
                          <a:spcPts val="0"/>
                        </a:spcAft>
                        <a:tabLst>
                          <a:tab pos="450215" algn="l"/>
                        </a:tabLst>
                      </a:pPr>
                      <a:r>
                        <a:rPr lang="pl-PL" sz="2000">
                          <a:latin typeface="Calibri"/>
                          <a:ea typeface="Calibri"/>
                          <a:cs typeface="Times New Roman"/>
                        </a:rPr>
                        <a:t>3,6</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915">
                <a:tc>
                  <a:txBody>
                    <a:bodyPr/>
                    <a:lstStyle/>
                    <a:p>
                      <a:pPr algn="just">
                        <a:lnSpc>
                          <a:spcPct val="115000"/>
                        </a:lnSpc>
                        <a:spcAft>
                          <a:spcPts val="0"/>
                        </a:spcAft>
                        <a:tabLst>
                          <a:tab pos="450215" algn="l"/>
                        </a:tabLst>
                      </a:pPr>
                      <a:r>
                        <a:rPr lang="pl-PL" sz="1100">
                          <a:latin typeface="Calibri"/>
                          <a:ea typeface="Calibri"/>
                          <a:cs typeface="Times New Roman"/>
                        </a:rPr>
                        <a:t>5.</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0215" algn="l"/>
                        </a:tabLst>
                      </a:pPr>
                      <a:r>
                        <a:rPr lang="pl-PL" sz="2000" dirty="0">
                          <a:latin typeface="Calibri"/>
                          <a:ea typeface="Calibri"/>
                          <a:cs typeface="Times New Roman"/>
                        </a:rPr>
                        <a:t>Osiedle Kolejarz</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2085" algn="r">
                        <a:lnSpc>
                          <a:spcPct val="115000"/>
                        </a:lnSpc>
                        <a:spcAft>
                          <a:spcPts val="0"/>
                        </a:spcAft>
                        <a:tabLst>
                          <a:tab pos="450215" algn="l"/>
                        </a:tabLst>
                      </a:pPr>
                      <a:r>
                        <a:rPr lang="pl-PL" sz="2000">
                          <a:latin typeface="Calibri"/>
                          <a:ea typeface="Calibri"/>
                          <a:cs typeface="Times New Roman"/>
                        </a:rPr>
                        <a:t>4994</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29235" algn="r">
                        <a:lnSpc>
                          <a:spcPct val="115000"/>
                        </a:lnSpc>
                        <a:spcAft>
                          <a:spcPts val="0"/>
                        </a:spcAft>
                        <a:tabLst>
                          <a:tab pos="450215" algn="l"/>
                        </a:tabLst>
                      </a:pPr>
                      <a:r>
                        <a:rPr lang="pl-PL" sz="2000" dirty="0">
                          <a:latin typeface="Calibri"/>
                          <a:ea typeface="Calibri"/>
                          <a:cs typeface="Times New Roman"/>
                        </a:rPr>
                        <a:t>12,7</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15900" algn="r">
                        <a:lnSpc>
                          <a:spcPct val="115000"/>
                        </a:lnSpc>
                        <a:spcAft>
                          <a:spcPts val="0"/>
                        </a:spcAft>
                        <a:tabLst>
                          <a:tab pos="450215" algn="l"/>
                        </a:tabLst>
                      </a:pPr>
                      <a:r>
                        <a:rPr lang="pl-PL" sz="2000">
                          <a:latin typeface="Calibri"/>
                          <a:ea typeface="Calibri"/>
                          <a:cs typeface="Times New Roman"/>
                        </a:rPr>
                        <a:t>272,2</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86055" algn="r">
                        <a:lnSpc>
                          <a:spcPct val="115000"/>
                        </a:lnSpc>
                        <a:spcAft>
                          <a:spcPts val="0"/>
                        </a:spcAft>
                        <a:tabLst>
                          <a:tab pos="450215" algn="l"/>
                        </a:tabLst>
                      </a:pPr>
                      <a:r>
                        <a:rPr lang="pl-PL" sz="2000">
                          <a:latin typeface="Calibri"/>
                          <a:ea typeface="Calibri"/>
                          <a:cs typeface="Times New Roman"/>
                        </a:rPr>
                        <a:t>12,9</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915">
                <a:tc>
                  <a:txBody>
                    <a:bodyPr/>
                    <a:lstStyle/>
                    <a:p>
                      <a:pPr algn="just">
                        <a:lnSpc>
                          <a:spcPct val="115000"/>
                        </a:lnSpc>
                        <a:spcAft>
                          <a:spcPts val="0"/>
                        </a:spcAft>
                        <a:tabLst>
                          <a:tab pos="450215" algn="l"/>
                        </a:tabLst>
                      </a:pPr>
                      <a:r>
                        <a:rPr lang="pl-PL" sz="1100">
                          <a:latin typeface="Calibri"/>
                          <a:ea typeface="Calibri"/>
                          <a:cs typeface="Times New Roman"/>
                        </a:rPr>
                        <a:t>6.</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0215" algn="l"/>
                        </a:tabLst>
                      </a:pPr>
                      <a:r>
                        <a:rPr lang="pl-PL" sz="2000" dirty="0">
                          <a:latin typeface="Calibri"/>
                          <a:ea typeface="Calibri"/>
                          <a:cs typeface="Times New Roman"/>
                        </a:rPr>
                        <a:t>Osiedle Słoneczne</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2085" algn="r">
                        <a:lnSpc>
                          <a:spcPct val="115000"/>
                        </a:lnSpc>
                        <a:spcAft>
                          <a:spcPts val="0"/>
                        </a:spcAft>
                        <a:tabLst>
                          <a:tab pos="450215" algn="l"/>
                        </a:tabLst>
                      </a:pPr>
                      <a:r>
                        <a:rPr lang="pl-PL" sz="2000" dirty="0">
                          <a:latin typeface="Calibri"/>
                          <a:ea typeface="Calibri"/>
                          <a:cs typeface="Times New Roman"/>
                        </a:rPr>
                        <a:t>3571</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29235" algn="r">
                        <a:lnSpc>
                          <a:spcPct val="115000"/>
                        </a:lnSpc>
                        <a:spcAft>
                          <a:spcPts val="0"/>
                        </a:spcAft>
                        <a:tabLst>
                          <a:tab pos="450215" algn="l"/>
                        </a:tabLst>
                      </a:pPr>
                      <a:r>
                        <a:rPr lang="pl-PL" sz="2000">
                          <a:latin typeface="Calibri"/>
                          <a:ea typeface="Calibri"/>
                          <a:cs typeface="Times New Roman"/>
                        </a:rPr>
                        <a:t>9,1</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15900" algn="r">
                        <a:lnSpc>
                          <a:spcPct val="115000"/>
                        </a:lnSpc>
                        <a:spcAft>
                          <a:spcPts val="0"/>
                        </a:spcAft>
                        <a:tabLst>
                          <a:tab pos="450215" algn="l"/>
                        </a:tabLst>
                      </a:pPr>
                      <a:r>
                        <a:rPr lang="pl-PL" sz="2000">
                          <a:latin typeface="Calibri"/>
                          <a:ea typeface="Calibri"/>
                          <a:cs typeface="Times New Roman"/>
                        </a:rPr>
                        <a:t>342,7</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86055" algn="r">
                        <a:lnSpc>
                          <a:spcPct val="115000"/>
                        </a:lnSpc>
                        <a:spcAft>
                          <a:spcPts val="0"/>
                        </a:spcAft>
                        <a:tabLst>
                          <a:tab pos="450215" algn="l"/>
                        </a:tabLst>
                      </a:pPr>
                      <a:r>
                        <a:rPr lang="pl-PL" sz="2000">
                          <a:latin typeface="Calibri"/>
                          <a:ea typeface="Calibri"/>
                          <a:cs typeface="Times New Roman"/>
                        </a:rPr>
                        <a:t>16,3</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915">
                <a:tc>
                  <a:txBody>
                    <a:bodyPr/>
                    <a:lstStyle/>
                    <a:p>
                      <a:pPr algn="just">
                        <a:lnSpc>
                          <a:spcPct val="115000"/>
                        </a:lnSpc>
                        <a:spcAft>
                          <a:spcPts val="0"/>
                        </a:spcAft>
                        <a:tabLst>
                          <a:tab pos="450215" algn="l"/>
                        </a:tabLst>
                      </a:pPr>
                      <a:r>
                        <a:rPr lang="pl-PL" sz="1100">
                          <a:latin typeface="Calibri"/>
                          <a:ea typeface="Calibri"/>
                          <a:cs typeface="Times New Roman"/>
                        </a:rPr>
                        <a:t>7.</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0215" algn="l"/>
                        </a:tabLst>
                      </a:pPr>
                      <a:r>
                        <a:rPr lang="pl-PL" sz="2000">
                          <a:latin typeface="Calibri"/>
                          <a:ea typeface="Calibri"/>
                          <a:cs typeface="Times New Roman"/>
                        </a:rPr>
                        <a:t>Osiedle Bytowskie</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2085" algn="r">
                        <a:lnSpc>
                          <a:spcPct val="115000"/>
                        </a:lnSpc>
                        <a:spcAft>
                          <a:spcPts val="0"/>
                        </a:spcAft>
                        <a:tabLst>
                          <a:tab pos="450215" algn="l"/>
                        </a:tabLst>
                      </a:pPr>
                      <a:r>
                        <a:rPr lang="pl-PL" sz="2000" dirty="0">
                          <a:latin typeface="Calibri"/>
                          <a:ea typeface="Calibri"/>
                          <a:cs typeface="Times New Roman"/>
                        </a:rPr>
                        <a:t>3421</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29235" algn="r">
                        <a:lnSpc>
                          <a:spcPct val="115000"/>
                        </a:lnSpc>
                        <a:spcAft>
                          <a:spcPts val="0"/>
                        </a:spcAft>
                        <a:tabLst>
                          <a:tab pos="450215" algn="l"/>
                        </a:tabLst>
                      </a:pPr>
                      <a:r>
                        <a:rPr lang="pl-PL" sz="2000" dirty="0">
                          <a:latin typeface="Calibri"/>
                          <a:ea typeface="Calibri"/>
                          <a:cs typeface="Times New Roman"/>
                        </a:rPr>
                        <a:t>8,7</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15900" algn="r">
                        <a:lnSpc>
                          <a:spcPct val="115000"/>
                        </a:lnSpc>
                        <a:spcAft>
                          <a:spcPts val="0"/>
                        </a:spcAft>
                        <a:tabLst>
                          <a:tab pos="450215" algn="l"/>
                        </a:tabLst>
                      </a:pPr>
                      <a:r>
                        <a:rPr lang="pl-PL" sz="2000">
                          <a:latin typeface="Calibri"/>
                          <a:ea typeface="Calibri"/>
                          <a:cs typeface="Times New Roman"/>
                        </a:rPr>
                        <a:t>221,3</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86055" algn="r">
                        <a:lnSpc>
                          <a:spcPct val="115000"/>
                        </a:lnSpc>
                        <a:spcAft>
                          <a:spcPts val="0"/>
                        </a:spcAft>
                        <a:tabLst>
                          <a:tab pos="450215" algn="l"/>
                        </a:tabLst>
                      </a:pPr>
                      <a:r>
                        <a:rPr lang="pl-PL" sz="2000">
                          <a:latin typeface="Calibri"/>
                          <a:ea typeface="Calibri"/>
                          <a:cs typeface="Times New Roman"/>
                        </a:rPr>
                        <a:t>10,5</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915">
                <a:tc>
                  <a:txBody>
                    <a:bodyPr/>
                    <a:lstStyle/>
                    <a:p>
                      <a:pPr algn="just">
                        <a:lnSpc>
                          <a:spcPct val="115000"/>
                        </a:lnSpc>
                        <a:spcAft>
                          <a:spcPts val="0"/>
                        </a:spcAft>
                        <a:tabLst>
                          <a:tab pos="450215" algn="l"/>
                        </a:tabLst>
                      </a:pPr>
                      <a:r>
                        <a:rPr lang="pl-PL" sz="1100">
                          <a:latin typeface="Calibri"/>
                          <a:ea typeface="Calibri"/>
                          <a:cs typeface="Times New Roman"/>
                        </a:rPr>
                        <a:t>8.</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0215" algn="l"/>
                        </a:tabLst>
                      </a:pPr>
                      <a:r>
                        <a:rPr lang="pl-PL" sz="2000">
                          <a:latin typeface="Calibri"/>
                          <a:ea typeface="Calibri"/>
                          <a:cs typeface="Times New Roman"/>
                        </a:rPr>
                        <a:t>Strefa Przemysłowa</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2085" algn="r">
                        <a:lnSpc>
                          <a:spcPct val="115000"/>
                        </a:lnSpc>
                        <a:spcAft>
                          <a:spcPts val="0"/>
                        </a:spcAft>
                        <a:tabLst>
                          <a:tab pos="450215" algn="l"/>
                        </a:tabLst>
                      </a:pPr>
                      <a:r>
                        <a:rPr lang="pl-PL" sz="2000">
                          <a:latin typeface="Calibri"/>
                          <a:ea typeface="Calibri"/>
                          <a:cs typeface="Times New Roman"/>
                        </a:rPr>
                        <a:t>1072</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29235" algn="r">
                        <a:lnSpc>
                          <a:spcPct val="115000"/>
                        </a:lnSpc>
                        <a:spcAft>
                          <a:spcPts val="0"/>
                        </a:spcAft>
                        <a:tabLst>
                          <a:tab pos="450215" algn="l"/>
                        </a:tabLst>
                      </a:pPr>
                      <a:r>
                        <a:rPr lang="pl-PL" sz="2000" dirty="0">
                          <a:latin typeface="Calibri"/>
                          <a:ea typeface="Calibri"/>
                          <a:cs typeface="Times New Roman"/>
                        </a:rPr>
                        <a:t>2,7</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15900" algn="r">
                        <a:lnSpc>
                          <a:spcPct val="115000"/>
                        </a:lnSpc>
                        <a:spcAft>
                          <a:spcPts val="0"/>
                        </a:spcAft>
                        <a:tabLst>
                          <a:tab pos="450215" algn="l"/>
                        </a:tabLst>
                      </a:pPr>
                      <a:r>
                        <a:rPr lang="pl-PL" sz="2000">
                          <a:latin typeface="Calibri"/>
                          <a:ea typeface="Calibri"/>
                          <a:cs typeface="Times New Roman"/>
                        </a:rPr>
                        <a:t>316,1</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86055" algn="r">
                        <a:lnSpc>
                          <a:spcPct val="115000"/>
                        </a:lnSpc>
                        <a:spcAft>
                          <a:spcPts val="0"/>
                        </a:spcAft>
                        <a:tabLst>
                          <a:tab pos="450215" algn="l"/>
                        </a:tabLst>
                      </a:pPr>
                      <a:r>
                        <a:rPr lang="pl-PL" sz="2000">
                          <a:latin typeface="Calibri"/>
                          <a:ea typeface="Calibri"/>
                          <a:cs typeface="Times New Roman"/>
                        </a:rPr>
                        <a:t>15,0</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915">
                <a:tc>
                  <a:txBody>
                    <a:bodyPr/>
                    <a:lstStyle/>
                    <a:p>
                      <a:pPr algn="just">
                        <a:lnSpc>
                          <a:spcPct val="115000"/>
                        </a:lnSpc>
                        <a:spcAft>
                          <a:spcPts val="0"/>
                        </a:spcAft>
                        <a:tabLst>
                          <a:tab pos="450215" algn="l"/>
                        </a:tabLst>
                      </a:pPr>
                      <a:r>
                        <a:rPr lang="pl-PL" sz="1100">
                          <a:latin typeface="Calibri"/>
                          <a:ea typeface="Calibri"/>
                          <a:cs typeface="Times New Roman"/>
                        </a:rPr>
                        <a:t>9.</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0215" algn="l"/>
                        </a:tabLst>
                      </a:pPr>
                      <a:r>
                        <a:rPr lang="pl-PL" sz="2000">
                          <a:latin typeface="Calibri"/>
                          <a:ea typeface="Calibri"/>
                          <a:cs typeface="Times New Roman"/>
                        </a:rPr>
                        <a:t>Osiedle Pawłówko</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2085" algn="r">
                        <a:lnSpc>
                          <a:spcPct val="115000"/>
                        </a:lnSpc>
                        <a:spcAft>
                          <a:spcPts val="0"/>
                        </a:spcAft>
                        <a:tabLst>
                          <a:tab pos="450215" algn="l"/>
                        </a:tabLst>
                      </a:pPr>
                      <a:r>
                        <a:rPr lang="pl-PL" sz="2000">
                          <a:latin typeface="Calibri"/>
                          <a:ea typeface="Calibri"/>
                          <a:cs typeface="Times New Roman"/>
                        </a:rPr>
                        <a:t>622</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29235" algn="r">
                        <a:lnSpc>
                          <a:spcPct val="115000"/>
                        </a:lnSpc>
                        <a:spcAft>
                          <a:spcPts val="0"/>
                        </a:spcAft>
                        <a:tabLst>
                          <a:tab pos="450215" algn="l"/>
                        </a:tabLst>
                      </a:pPr>
                      <a:r>
                        <a:rPr lang="pl-PL" sz="2000">
                          <a:latin typeface="Calibri"/>
                          <a:ea typeface="Calibri"/>
                          <a:cs typeface="Times New Roman"/>
                        </a:rPr>
                        <a:t>1,6</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15900" algn="r">
                        <a:lnSpc>
                          <a:spcPct val="115000"/>
                        </a:lnSpc>
                        <a:spcAft>
                          <a:spcPts val="0"/>
                        </a:spcAft>
                        <a:tabLst>
                          <a:tab pos="450215" algn="l"/>
                        </a:tabLst>
                      </a:pPr>
                      <a:r>
                        <a:rPr lang="pl-PL" sz="2000" dirty="0">
                          <a:latin typeface="Calibri"/>
                          <a:ea typeface="Calibri"/>
                          <a:cs typeface="Times New Roman"/>
                        </a:rPr>
                        <a:t>124,7</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86055" algn="r">
                        <a:lnSpc>
                          <a:spcPct val="115000"/>
                        </a:lnSpc>
                        <a:spcAft>
                          <a:spcPts val="0"/>
                        </a:spcAft>
                        <a:tabLst>
                          <a:tab pos="450215" algn="l"/>
                        </a:tabLst>
                      </a:pPr>
                      <a:r>
                        <a:rPr lang="pl-PL" sz="2000">
                          <a:latin typeface="Calibri"/>
                          <a:ea typeface="Calibri"/>
                          <a:cs typeface="Times New Roman"/>
                        </a:rPr>
                        <a:t>5,9</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9829">
                <a:tc>
                  <a:txBody>
                    <a:bodyPr/>
                    <a:lstStyle/>
                    <a:p>
                      <a:pPr algn="just">
                        <a:lnSpc>
                          <a:spcPct val="115000"/>
                        </a:lnSpc>
                        <a:spcAft>
                          <a:spcPts val="0"/>
                        </a:spcAft>
                        <a:tabLst>
                          <a:tab pos="450215" algn="l"/>
                        </a:tabLst>
                      </a:pPr>
                      <a:r>
                        <a:rPr lang="pl-PL" sz="1100" b="1">
                          <a:latin typeface="Calibri"/>
                          <a:ea typeface="Calibri"/>
                          <a:cs typeface="Times New Roman"/>
                        </a:rPr>
                        <a:t>10.</a:t>
                      </a:r>
                      <a:endParaRPr lang="pl-PL" sz="11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0215" algn="l"/>
                        </a:tabLst>
                      </a:pPr>
                      <a:r>
                        <a:rPr lang="pl-PL" sz="2000" b="1">
                          <a:latin typeface="Calibri"/>
                          <a:ea typeface="Calibri"/>
                          <a:cs typeface="Times New Roman"/>
                        </a:rPr>
                        <a:t>Suma</a:t>
                      </a:r>
                      <a:endParaRPr lang="pl-PL" sz="20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2085" algn="r">
                        <a:lnSpc>
                          <a:spcPct val="115000"/>
                        </a:lnSpc>
                        <a:spcAft>
                          <a:spcPts val="0"/>
                        </a:spcAft>
                        <a:tabLst>
                          <a:tab pos="450215" algn="l"/>
                        </a:tabLst>
                      </a:pPr>
                      <a:r>
                        <a:rPr lang="pl-PL" sz="2000" b="1">
                          <a:latin typeface="Calibri"/>
                          <a:ea typeface="Calibri"/>
                          <a:cs typeface="Times New Roman"/>
                        </a:rPr>
                        <a:t>39302</a:t>
                      </a:r>
                      <a:endParaRPr lang="pl-PL" sz="20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29235" algn="r">
                        <a:lnSpc>
                          <a:spcPct val="115000"/>
                        </a:lnSpc>
                        <a:spcAft>
                          <a:spcPts val="0"/>
                        </a:spcAft>
                        <a:tabLst>
                          <a:tab pos="450215" algn="l"/>
                        </a:tabLst>
                      </a:pPr>
                      <a:r>
                        <a:rPr lang="pl-PL" sz="2000" b="1">
                          <a:latin typeface="Calibri"/>
                          <a:ea typeface="Calibri"/>
                          <a:cs typeface="Times New Roman"/>
                        </a:rPr>
                        <a:t>100,0</a:t>
                      </a:r>
                      <a:endParaRPr lang="pl-PL" sz="200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15900" algn="r">
                        <a:lnSpc>
                          <a:spcPct val="115000"/>
                        </a:lnSpc>
                        <a:spcAft>
                          <a:spcPts val="0"/>
                        </a:spcAft>
                        <a:tabLst>
                          <a:tab pos="450215" algn="l"/>
                        </a:tabLst>
                      </a:pPr>
                      <a:r>
                        <a:rPr lang="pl-PL" sz="2000" b="1" dirty="0">
                          <a:latin typeface="Calibri"/>
                          <a:ea typeface="Calibri"/>
                          <a:cs typeface="Times New Roman"/>
                        </a:rPr>
                        <a:t>2101,7</a:t>
                      </a:r>
                      <a:endParaRPr lang="pl-PL"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86055" algn="r">
                        <a:lnSpc>
                          <a:spcPct val="115000"/>
                        </a:lnSpc>
                        <a:spcAft>
                          <a:spcPts val="0"/>
                        </a:spcAft>
                        <a:tabLst>
                          <a:tab pos="450215" algn="l"/>
                        </a:tabLst>
                      </a:pPr>
                      <a:r>
                        <a:rPr lang="pl-PL" sz="2000" b="1" dirty="0">
                          <a:latin typeface="Calibri"/>
                          <a:ea typeface="Calibri"/>
                          <a:cs typeface="Times New Roman"/>
                        </a:rPr>
                        <a:t>100,0</a:t>
                      </a:r>
                      <a:endParaRPr lang="pl-PL" sz="20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JEDNOSTKI URBANISTYCZNE</a:t>
            </a:r>
          </a:p>
          <a:p>
            <a:pPr algn="just">
              <a:spcAft>
                <a:spcPts val="1200"/>
              </a:spcAft>
            </a:pPr>
            <a:r>
              <a:rPr lang="pl-PL" sz="2200" dirty="0" smtClean="0"/>
              <a:t>Podział Chojnic na jednostki miejskie jednostki urbanistyczne</a:t>
            </a:r>
          </a:p>
          <a:p>
            <a:pPr algn="just">
              <a:spcAft>
                <a:spcPts val="1200"/>
              </a:spcAft>
            </a:pPr>
            <a:r>
              <a:rPr lang="pl-PL" sz="2200" dirty="0" smtClean="0"/>
              <a:t>uwzględniono m.in. </a:t>
            </a:r>
          </a:p>
          <a:p>
            <a:pPr algn="just">
              <a:spcAft>
                <a:spcPts val="1200"/>
              </a:spcAft>
              <a:buFont typeface="Wingdings" pitchFamily="2" charset="2"/>
              <a:buChar char="q"/>
            </a:pPr>
            <a:r>
              <a:rPr lang="pl-PL" sz="2200" dirty="0" smtClean="0"/>
              <a:t>granice obwodów spisowych GUS, </a:t>
            </a:r>
          </a:p>
          <a:p>
            <a:pPr algn="just">
              <a:spcAft>
                <a:spcPts val="1200"/>
              </a:spcAft>
              <a:buFont typeface="Wingdings" pitchFamily="2" charset="2"/>
              <a:buChar char="q"/>
            </a:pPr>
            <a:r>
              <a:rPr lang="pl-PL" sz="2200" dirty="0" smtClean="0"/>
              <a:t>granice jednostek strukturalnych ze </a:t>
            </a:r>
            <a:r>
              <a:rPr lang="pl-PL" sz="2200" i="1" dirty="0" smtClean="0"/>
              <a:t>„Studium uwarunkowań i kierunków zagospodarowania</a:t>
            </a:r>
            <a:endParaRPr lang="pl-PL" sz="2200" dirty="0" smtClean="0"/>
          </a:p>
          <a:p>
            <a:pPr algn="just">
              <a:spcAft>
                <a:spcPts val="1200"/>
              </a:spcAft>
              <a:buFont typeface="Wingdings" pitchFamily="2" charset="2"/>
              <a:buChar char="q"/>
            </a:pPr>
            <a:r>
              <a:rPr lang="pl-PL" sz="2200" dirty="0" smtClean="0"/>
              <a:t>granice samorządnych osiedli</a:t>
            </a:r>
          </a:p>
          <a:p>
            <a:pPr algn="just">
              <a:spcAft>
                <a:spcPts val="1200"/>
              </a:spcAft>
              <a:buFont typeface="Wingdings" pitchFamily="2" charset="2"/>
              <a:buChar char="q"/>
            </a:pPr>
            <a:r>
              <a:rPr lang="pl-PL" sz="2200" dirty="0" smtClean="0"/>
              <a:t>podziały historyczne i funkcjonalne (historyczne i topograficzne plany miasta, odzwierciedlające istniejące i historyczne granice dzielnic)</a:t>
            </a:r>
          </a:p>
          <a:p>
            <a:pPr algn="just">
              <a:spcAft>
                <a:spcPts val="1200"/>
              </a:spcAft>
              <a:buFont typeface="Wingdings" pitchFamily="2" charset="2"/>
              <a:buChar char="q"/>
            </a:pPr>
            <a:r>
              <a:rPr lang="pl-PL" sz="2200" dirty="0" smtClean="0"/>
              <a:t>podziały na jednostki GUS (obwody spisowe i obręby statystyczne).</a:t>
            </a:r>
          </a:p>
          <a:p>
            <a:pPr algn="just">
              <a:spcAft>
                <a:spcPts val="1200"/>
              </a:spcAft>
              <a:buFont typeface="Wingdings" pitchFamily="2" charset="2"/>
              <a:buChar char="q"/>
            </a:pPr>
            <a:r>
              <a:rPr lang="pl-PL" sz="2200" dirty="0" smtClean="0"/>
              <a:t>informacje dotyczące struktury tkanki miejskiej zawarte w opracowaniach konserwatorskich i innych opracowaniach analitycznych. </a:t>
            </a:r>
          </a:p>
          <a:p>
            <a:pPr algn="just">
              <a:spcAft>
                <a:spcPts val="1200"/>
              </a:spcAft>
              <a:buFont typeface="Wingdings" pitchFamily="2" charset="2"/>
              <a:buChar char="q"/>
            </a:pPr>
            <a:r>
              <a:rPr lang="pl-PL" sz="2200" dirty="0" smtClean="0"/>
              <a:t>układ ciągów komunikacyjnych (drogi, linie kolejowe) </a:t>
            </a:r>
          </a:p>
          <a:p>
            <a:pPr>
              <a:spcAft>
                <a:spcPts val="1200"/>
              </a:spcAft>
            </a:pPr>
            <a:r>
              <a:rPr lang="pl-PL" sz="2200" dirty="0" smtClean="0"/>
              <a:t> </a:t>
            </a:r>
          </a:p>
          <a:p>
            <a:endParaRPr lang="pl-PL" sz="2000" b="1" dirty="0" smtClean="0"/>
          </a:p>
          <a:p>
            <a:endParaRPr lang="pl-PL" sz="2000" b="1" dirty="0" smtClean="0"/>
          </a:p>
          <a:p>
            <a:r>
              <a:rPr lang="pl-PL" sz="2000" dirty="0" smtClean="0"/>
              <a:t> </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JEDNOSTKI URBANISTYCZNE</a:t>
            </a:r>
          </a:p>
          <a:p>
            <a:r>
              <a:rPr lang="pl-PL" sz="2000" dirty="0" smtClean="0"/>
              <a:t> </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7" name="Obraz 6"/>
          <p:cNvPicPr/>
          <p:nvPr/>
        </p:nvPicPr>
        <p:blipFill>
          <a:blip r:embed="rId4" cstate="print">
            <a:extLst>
              <a:ext uri="{28A0092B-C50C-407E-A947-70E740481C1C}">
                <a14:useLocalDpi xmlns:lc="http://schemas.openxmlformats.org/drawingml/2006/lockedCanvas" xmlns:pic="http://schemas.openxmlformats.org/drawingml/2006/picture" xmlns="" xmlns:a14="http://schemas.microsoft.com/office/drawing/2010/main" val="0"/>
              </a:ext>
            </a:extLst>
          </a:blip>
          <a:stretch>
            <a:fillRect/>
          </a:stretch>
        </p:blipFill>
        <p:spPr>
          <a:xfrm>
            <a:off x="899592" y="1412776"/>
            <a:ext cx="7776864" cy="5184576"/>
          </a:xfrm>
          <a:prstGeom prst="rect">
            <a:avLst/>
          </a:prstGeom>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r>
              <a:rPr lang="pl-PL" b="1" dirty="0" smtClean="0"/>
              <a:t>JEDNOSTKI </a:t>
            </a:r>
          </a:p>
          <a:p>
            <a:r>
              <a:rPr lang="pl-PL" b="1" dirty="0" smtClean="0"/>
              <a:t>URBANISTYCZNE</a:t>
            </a:r>
          </a:p>
          <a:p>
            <a:r>
              <a:rPr lang="pl-PL" sz="2000" dirty="0" smtClean="0"/>
              <a:t> </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5" name="Obraz 4" descr="C:\Users\TT\Box Sync\TRM-1\__WALBRYCH-117\delimitacja_znami\160104-jednostki_numeracja-kompr.tif"/>
          <p:cNvPicPr/>
          <p:nvPr/>
        </p:nvPicPr>
        <p:blipFill>
          <a:blip r:embed="rId4" cstate="print"/>
          <a:srcRect/>
          <a:stretch>
            <a:fillRect/>
          </a:stretch>
        </p:blipFill>
        <p:spPr bwMode="auto">
          <a:xfrm>
            <a:off x="3707904" y="692696"/>
            <a:ext cx="5436096" cy="6165305"/>
          </a:xfrm>
          <a:prstGeom prst="rect">
            <a:avLst/>
          </a:prstGeom>
          <a:no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PLAN </a:t>
            </a:r>
          </a:p>
          <a:p>
            <a:r>
              <a:rPr lang="pl-PL" altLang="pl-PL" sz="2600" b="1" dirty="0" smtClean="0">
                <a:latin typeface="+mn-lt"/>
              </a:rPr>
              <a:t>Co to jest diagnoza? Jaki jest jej cel? </a:t>
            </a:r>
          </a:p>
          <a:p>
            <a:pPr lvl="1"/>
            <a:r>
              <a:rPr lang="pl-PL" altLang="pl-PL" sz="2600" dirty="0" smtClean="0">
                <a:latin typeface="+mn-lt"/>
              </a:rPr>
              <a:t>Co to jest delimitacja?</a:t>
            </a:r>
          </a:p>
          <a:p>
            <a:pPr lvl="1"/>
            <a:r>
              <a:rPr lang="pl-PL" altLang="pl-PL" sz="2600" dirty="0" smtClean="0">
                <a:latin typeface="+mn-lt"/>
              </a:rPr>
              <a:t>Diagnoza jako proces gromadzenia i interpretowania danych </a:t>
            </a:r>
          </a:p>
          <a:p>
            <a:endParaRPr lang="pl-PL" altLang="pl-PL" sz="1200" dirty="0" smtClean="0">
              <a:latin typeface="+mn-lt"/>
            </a:endParaRPr>
          </a:p>
          <a:p>
            <a:r>
              <a:rPr lang="pl-PL" altLang="pl-PL" sz="2600" b="1" dirty="0" smtClean="0">
                <a:latin typeface="+mn-lt"/>
              </a:rPr>
              <a:t>Jak wyznaczyć obszar zdegradowany? – podejścia i wskaźniki</a:t>
            </a:r>
          </a:p>
          <a:p>
            <a:pPr lvl="1"/>
            <a:r>
              <a:rPr lang="pl-PL" altLang="pl-PL" sz="2600" dirty="0" smtClean="0">
                <a:latin typeface="+mn-lt"/>
              </a:rPr>
              <a:t>Etap wyznaczania obszaru koncentracji problemów społecznych</a:t>
            </a:r>
          </a:p>
          <a:p>
            <a:pPr lvl="1"/>
            <a:r>
              <a:rPr lang="pl-PL" altLang="pl-PL" sz="2600" dirty="0" smtClean="0">
                <a:latin typeface="+mn-lt"/>
              </a:rPr>
              <a:t>Etap weryfikowania zasięgu obszaru zdegradowanego.</a:t>
            </a:r>
          </a:p>
          <a:p>
            <a:endParaRPr lang="pl-PL" altLang="pl-PL" sz="1200" dirty="0" smtClean="0">
              <a:latin typeface="+mn-lt"/>
            </a:endParaRPr>
          </a:p>
          <a:p>
            <a:r>
              <a:rPr lang="pl-PL" altLang="pl-PL" sz="2600" b="1" dirty="0" smtClean="0">
                <a:latin typeface="+mn-lt"/>
              </a:rPr>
              <a:t>Jak wyznaczyć obszar rewitalizacji?</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JEDNOSTKI URBANISTYCZNE</a:t>
            </a:r>
          </a:p>
          <a:p>
            <a:r>
              <a:rPr lang="pl-PL" sz="2000" dirty="0" smtClean="0"/>
              <a:t> </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6" name="Obraz 5" descr="C:\Users\TT\Box Sync\TRM-1\__WALBRYCH-117\delimitacja_znami\last try-15sty\PUP_bezrobotni_długotrwale.tif"/>
          <p:cNvPicPr/>
          <p:nvPr/>
        </p:nvPicPr>
        <p:blipFill>
          <a:blip r:embed="rId4" cstate="print"/>
          <a:srcRect/>
          <a:stretch>
            <a:fillRect/>
          </a:stretch>
        </p:blipFill>
        <p:spPr bwMode="auto">
          <a:xfrm>
            <a:off x="395536" y="1412776"/>
            <a:ext cx="3744416" cy="5112568"/>
          </a:xfrm>
          <a:prstGeom prst="rect">
            <a:avLst/>
          </a:prstGeom>
          <a:noFill/>
          <a:ln w="9525">
            <a:noFill/>
            <a:miter lim="800000"/>
            <a:headEnd/>
            <a:tailEnd/>
          </a:ln>
        </p:spPr>
      </p:pic>
      <p:pic>
        <p:nvPicPr>
          <p:cNvPr id="7" name="Obraz 6" descr="C:\Users\TT\Box Sync\TRM-1\__WALBRYCH-117\delimitacja_znami\last try-15sty\MOPS_ubóstwo.tif"/>
          <p:cNvPicPr/>
          <p:nvPr/>
        </p:nvPicPr>
        <p:blipFill>
          <a:blip r:embed="rId5" cstate="print"/>
          <a:srcRect/>
          <a:stretch>
            <a:fillRect/>
          </a:stretch>
        </p:blipFill>
        <p:spPr bwMode="auto">
          <a:xfrm>
            <a:off x="4932040" y="1412776"/>
            <a:ext cx="3711952" cy="5112568"/>
          </a:xfrm>
          <a:prstGeom prst="rect">
            <a:avLst/>
          </a:prstGeom>
          <a:no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SIATKA </a:t>
            </a:r>
          </a:p>
          <a:p>
            <a:r>
              <a:rPr lang="pl-PL" sz="2000" dirty="0" smtClean="0"/>
              <a:t> </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5" name="Obraz 4" descr="C:\Users\TT\Dysk Google\IRM-Wegrow-mapy\5-DELIMITACJA-ZWIEKSZENIE-OSTATECZNA\71-KRYZYS_SPOLECZNY\w7-sprawdzianSP.png"/>
          <p:cNvPicPr/>
          <p:nvPr/>
        </p:nvPicPr>
        <p:blipFill>
          <a:blip r:embed="rId4" cstate="print"/>
          <a:srcRect/>
          <a:stretch>
            <a:fillRect/>
          </a:stretch>
        </p:blipFill>
        <p:spPr bwMode="auto">
          <a:xfrm>
            <a:off x="1835696" y="1412776"/>
            <a:ext cx="5400600" cy="5445224"/>
          </a:xfrm>
          <a:prstGeom prst="rect">
            <a:avLst/>
          </a:prstGeom>
          <a:no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SIATKA </a:t>
            </a:r>
          </a:p>
          <a:p>
            <a:r>
              <a:rPr lang="pl-PL" sz="2000" dirty="0" smtClean="0"/>
              <a:t> </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5" name="Obraz 4"/>
          <p:cNvPicPr/>
          <p:nvPr/>
        </p:nvPicPr>
        <p:blipFill rotWithShape="1">
          <a:blip r:embed="rId4" cstate="print">
            <a:extLst>
              <a:ext uri="{28A0092B-C50C-407E-A947-70E740481C1C}">
                <a14:useLocalDpi xmlns:lc="http://schemas.openxmlformats.org/drawingml/2006/lockedCanvas" xmlns:pic="http://schemas.openxmlformats.org/drawingml/2006/picture" xmlns="" xmlns:a14="http://schemas.microsoft.com/office/drawing/2010/main" val="0"/>
              </a:ext>
            </a:extLst>
          </a:blip>
          <a:srcRect l="22403" t="1462" r="21467"/>
          <a:stretch/>
        </p:blipFill>
        <p:spPr bwMode="auto">
          <a:xfrm>
            <a:off x="1835696" y="1268760"/>
            <a:ext cx="5472608" cy="5360586"/>
          </a:xfrm>
          <a:prstGeom prst="rect">
            <a:avLst/>
          </a:prstGeom>
          <a:noFill/>
          <a:ln>
            <a:noFill/>
          </a:ln>
          <a:effectLst/>
          <a:extLst>
            <a:ext uri="{909E8E84-426E-40DD-AFC4-6F175D3DCCD1}">
              <a14:hiddenFill xmlns:lc="http://schemas.openxmlformats.org/drawingml/2006/lockedCanvas" xmlns:pic="http://schemas.openxmlformats.org/drawingml/2006/picture" xmlns="" xmlns:a14="http://schemas.microsoft.com/office/drawing/2010/main">
                <a:solidFill>
                  <a:schemeClr val="accent1"/>
                </a:solidFill>
              </a14:hiddenFill>
            </a:ext>
            <a:ext uri="{91240B29-F687-4F45-9708-019B960494DF}">
              <a14:hiddenLine xmlns:lc="http://schemas.openxmlformats.org/drawingml/2006/lockedCanvas" xmlns:pic="http://schemas.openxmlformats.org/drawingml/2006/picture" xmlns="" xmlns:a14="http://schemas.microsoft.com/office/drawing/2010/main" w="9525">
                <a:solidFill>
                  <a:schemeClr val="tx1"/>
                </a:solidFill>
                <a:miter lim="800000"/>
                <a:headEnd/>
                <a:tailEnd/>
              </a14:hiddenLine>
            </a:ext>
            <a:ext uri="{AF507438-7753-43E0-B8FC-AC1667EBCBE1}">
              <a14:hiddenEffects xmlns:lc="http://schemas.openxmlformats.org/drawingml/2006/lockedCanvas" xmlns:pic="http://schemas.openxmlformats.org/drawingml/2006/picture"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SIATKA </a:t>
            </a:r>
          </a:p>
          <a:p>
            <a:pPr algn="just"/>
            <a:r>
              <a:rPr lang="pl-PL" sz="2400" dirty="0" smtClean="0"/>
              <a:t>W Gorzowie wybrano siatkę o oczku sześciokątnym (siatka heksagonalna, „plaster miodu”). Prezentacje na siatce heksagonalnej okazały się zdecydowanie łatwiejsze do intuicyjnego odczytywania. </a:t>
            </a:r>
          </a:p>
          <a:p>
            <a:pPr algn="just"/>
            <a:r>
              <a:rPr lang="pl-PL" sz="2400" dirty="0" smtClean="0"/>
              <a:t>Testowano dwie wielkości oczka siatki: 4 ha (analiza uproszczona, mniej dokładna) oraz 1 ha (analiza dokładniejsza. Ostatecznie zdecydowano się na siatkę o oczku wielkości 1 hektara. </a:t>
            </a:r>
          </a:p>
          <a:p>
            <a:pPr algn="just"/>
            <a:r>
              <a:rPr lang="pl-PL" sz="2400" dirty="0" smtClean="0"/>
              <a:t>Takich oczek-sześciokątów w obrębie jest dokładnie 8899, z czego zamieszkałych jest 1910 sześciokątów. </a:t>
            </a:r>
          </a:p>
          <a:p>
            <a:pPr algn="just"/>
            <a:r>
              <a:rPr lang="pl-PL" sz="2400" dirty="0" smtClean="0"/>
              <a:t>W pozostałych oczkach nie ma zamieszkałej ludności, są to więc tereny niemożliwe do objęcia analizą społeczną, ani nie da się w nich przeliczyć jakichkolwiek zjawisk w przeliczeniu na liczbę mieszkańców (błąd dzielenia przez 0).</a:t>
            </a:r>
          </a:p>
          <a:p>
            <a:endParaRPr lang="pl-PL" sz="20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SIATKA </a:t>
            </a:r>
          </a:p>
          <a:p>
            <a:r>
              <a:rPr lang="pl-PL" sz="2000" dirty="0" smtClean="0"/>
              <a:t> </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6" name="Obraz 5" descr="C:\Users\TT\Dropbox\irm-sierpc-mapy\MAPY-DELIMITACJA-KOREKTA_PO_WIZYCIE_17sie\1-kumulacja_spolecznych\140-3 Odsetek osób w wieku przedprodukcyjnym (0-17) w populacji.png"/>
          <p:cNvPicPr/>
          <p:nvPr/>
        </p:nvPicPr>
        <p:blipFill>
          <a:blip r:embed="rId4" cstate="print"/>
          <a:srcRect/>
          <a:stretch>
            <a:fillRect/>
          </a:stretch>
        </p:blipFill>
        <p:spPr bwMode="auto">
          <a:xfrm>
            <a:off x="1475656" y="1340768"/>
            <a:ext cx="6048672" cy="5184333"/>
          </a:xfrm>
          <a:prstGeom prst="rect">
            <a:avLst/>
          </a:prstGeom>
          <a:no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PODZIAŁ MIASTA – PODSUMOWANIE</a:t>
            </a:r>
          </a:p>
          <a:p>
            <a:endParaRPr lang="pl-PL" sz="1000" dirty="0" smtClean="0"/>
          </a:p>
          <a:p>
            <a:r>
              <a:rPr lang="pl-PL" sz="2800" dirty="0" smtClean="0"/>
              <a:t>		-jednostki urbanistyczne</a:t>
            </a:r>
          </a:p>
          <a:p>
            <a:r>
              <a:rPr lang="pl-PL" sz="2800" dirty="0" smtClean="0"/>
              <a:t>		-siatka kwadratów lub heksagonów</a:t>
            </a:r>
          </a:p>
          <a:p>
            <a:r>
              <a:rPr lang="pl-PL" sz="2800" dirty="0" smtClean="0"/>
              <a:t>Niezależnie od wyboru metody podziału miasta</a:t>
            </a:r>
          </a:p>
          <a:p>
            <a:r>
              <a:rPr lang="pl-PL" sz="2800" dirty="0" smtClean="0"/>
              <a:t>badamy każdą jednostkę pod względem tych samych wskaźników (zestaw kilkunastu wskaźników)</a:t>
            </a:r>
          </a:p>
          <a:p>
            <a:endParaRPr lang="pl-PL" sz="1100" dirty="0" smtClean="0"/>
          </a:p>
          <a:p>
            <a:r>
              <a:rPr lang="pl-PL" sz="2800" dirty="0" smtClean="0"/>
              <a:t>Które jednostki mają wskaźniki wyższe od średniej miasta a które – wskaźniki niższe? </a:t>
            </a:r>
          </a:p>
          <a:p>
            <a:r>
              <a:rPr lang="pl-PL" sz="2800" dirty="0" smtClean="0"/>
              <a:t> </a:t>
            </a:r>
          </a:p>
          <a:p>
            <a:pPr algn="ctr"/>
            <a:endParaRPr lang="pl-PL" sz="2800" b="1" dirty="0" smtClean="0"/>
          </a:p>
          <a:p>
            <a:r>
              <a:rPr lang="pl-PL" sz="2000" dirty="0" smtClean="0"/>
              <a:t> </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WSKAŹNIKI SPOŁECZNE</a:t>
            </a:r>
          </a:p>
          <a:p>
            <a:r>
              <a:rPr lang="pl-PL" altLang="pl-PL" sz="2600" b="1" dirty="0" smtClean="0">
                <a:latin typeface="+mn-lt"/>
              </a:rPr>
              <a:t>Demografia</a:t>
            </a:r>
          </a:p>
          <a:p>
            <a:pPr>
              <a:buFont typeface="Wingdings" pitchFamily="2" charset="2"/>
              <a:buChar char="ü"/>
            </a:pPr>
            <a:r>
              <a:rPr lang="pl-PL" sz="2600" dirty="0" smtClean="0">
                <a:latin typeface="+mn-lt"/>
              </a:rPr>
              <a:t>procentowa zmiana liczby ludności w ostatnich np. 10 latach </a:t>
            </a:r>
          </a:p>
          <a:p>
            <a:pPr>
              <a:buFont typeface="Wingdings" pitchFamily="2" charset="2"/>
              <a:buChar char="ü"/>
            </a:pPr>
            <a:r>
              <a:rPr lang="pl-PL" sz="2600" dirty="0" smtClean="0">
                <a:latin typeface="+mn-lt"/>
              </a:rPr>
              <a:t>liczba urodzeń na 1000 mieszkańców </a:t>
            </a:r>
          </a:p>
          <a:p>
            <a:pPr>
              <a:buFont typeface="Wingdings" pitchFamily="2" charset="2"/>
              <a:buChar char="ü"/>
            </a:pPr>
            <a:r>
              <a:rPr lang="pl-PL" sz="2600" dirty="0" smtClean="0">
                <a:latin typeface="+mn-lt"/>
              </a:rPr>
              <a:t>liczba zgonów na 1000 mieszkańców </a:t>
            </a:r>
          </a:p>
          <a:p>
            <a:pPr>
              <a:buFont typeface="Wingdings" pitchFamily="2" charset="2"/>
              <a:buChar char="ü"/>
            </a:pPr>
            <a:r>
              <a:rPr lang="pl-PL" sz="2600" dirty="0" smtClean="0">
                <a:latin typeface="+mn-lt"/>
              </a:rPr>
              <a:t>współczynnik starości demograficznej </a:t>
            </a:r>
          </a:p>
          <a:p>
            <a:pPr>
              <a:buFont typeface="Wingdings" pitchFamily="2" charset="2"/>
              <a:buChar char="ü"/>
            </a:pPr>
            <a:r>
              <a:rPr lang="pl-PL" sz="2600" dirty="0" smtClean="0">
                <a:latin typeface="+mn-lt"/>
              </a:rPr>
              <a:t>odsetek osób w wieku przedprodukcyjnym (0-17) w ogólnej liczbie ludności </a:t>
            </a:r>
          </a:p>
          <a:p>
            <a:pPr>
              <a:buFont typeface="Wingdings" pitchFamily="2" charset="2"/>
              <a:buChar char="ü"/>
            </a:pPr>
            <a:r>
              <a:rPr lang="pl-PL" sz="2600" dirty="0" smtClean="0">
                <a:latin typeface="+mn-lt"/>
              </a:rPr>
              <a:t>odsetek osób w wieku powyżej 80 lat w ogólnej liczbie ludności </a:t>
            </a:r>
          </a:p>
          <a:p>
            <a:pPr>
              <a:buFont typeface="Wingdings" pitchFamily="2" charset="2"/>
              <a:buChar char="ü"/>
            </a:pPr>
            <a:r>
              <a:rPr lang="pl-PL" sz="2600" dirty="0" smtClean="0">
                <a:latin typeface="+mn-lt"/>
              </a:rPr>
              <a:t>Odsetek młodzieży szkolnej w populacji</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WSKAŹNIKI SPOŁECZNE</a:t>
            </a:r>
          </a:p>
          <a:p>
            <a:r>
              <a:rPr lang="pl-PL" altLang="pl-PL" sz="2600" b="1" dirty="0" smtClean="0">
                <a:latin typeface="+mn-lt"/>
              </a:rPr>
              <a:t>Bezrobocie</a:t>
            </a:r>
          </a:p>
          <a:p>
            <a:pPr>
              <a:buFont typeface="Wingdings" pitchFamily="2" charset="2"/>
              <a:buChar char="ü"/>
            </a:pPr>
            <a:r>
              <a:rPr lang="pl-PL" sz="2800" dirty="0" smtClean="0"/>
              <a:t>Stopa bezrobocia  rejestrowanego (w uproszczeniu:  zarejestrowani bezrobotni / osoby w wieku produkcyjnym) </a:t>
            </a:r>
          </a:p>
          <a:p>
            <a:pPr>
              <a:buFont typeface="Wingdings" pitchFamily="2" charset="2"/>
              <a:buChar char="ü"/>
            </a:pPr>
            <a:r>
              <a:rPr lang="pl-PL" sz="2800" dirty="0" smtClean="0"/>
              <a:t>Stopa bezrobocia długotrwałego (bezrobotni powyżej 12M / osoby w wieku produkcyjnym) </a:t>
            </a:r>
          </a:p>
          <a:p>
            <a:pPr>
              <a:buFont typeface="Wingdings" pitchFamily="2" charset="2"/>
              <a:buChar char="ü"/>
            </a:pPr>
            <a:r>
              <a:rPr lang="pl-PL" sz="2800" dirty="0" smtClean="0"/>
              <a:t>Stopa bezrobocia w grupie osób do 25 </a:t>
            </a:r>
            <a:r>
              <a:rPr lang="pl-PL" sz="2800" dirty="0" err="1" smtClean="0"/>
              <a:t>r.z</a:t>
            </a:r>
            <a:r>
              <a:rPr lang="pl-PL" sz="2800" dirty="0" smtClean="0"/>
              <a:t> </a:t>
            </a: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WSKAŹNIKI SPOŁECZNE</a:t>
            </a:r>
          </a:p>
          <a:p>
            <a:r>
              <a:rPr lang="pl-PL" altLang="pl-PL" sz="2800" b="1" dirty="0" smtClean="0">
                <a:latin typeface="+mn-lt"/>
              </a:rPr>
              <a:t>Ubóstwo</a:t>
            </a:r>
          </a:p>
          <a:p>
            <a:pPr algn="just">
              <a:buFont typeface="Wingdings" pitchFamily="2" charset="2"/>
              <a:buChar char="ü"/>
            </a:pPr>
            <a:r>
              <a:rPr lang="pl-PL" sz="2800" dirty="0" smtClean="0"/>
              <a:t>liczba osób korzystających z zasiłków pomocy społecznej z powodu ubóstwa - na 1tys. ludności </a:t>
            </a:r>
          </a:p>
          <a:p>
            <a:pPr algn="just">
              <a:buFont typeface="Wingdings" pitchFamily="2" charset="2"/>
              <a:buChar char="ü"/>
            </a:pPr>
            <a:r>
              <a:rPr lang="pl-PL" sz="2800" dirty="0" smtClean="0"/>
              <a:t>odsetek osób korzystających z dodatków mieszkaniowych </a:t>
            </a:r>
          </a:p>
          <a:p>
            <a:pPr algn="just">
              <a:buFont typeface="Wingdings" pitchFamily="2" charset="2"/>
              <a:buChar char="ü"/>
            </a:pPr>
            <a:r>
              <a:rPr lang="pl-PL" sz="2800" dirty="0" smtClean="0"/>
              <a:t>liczba udzielonych w roku dodatków mieszkaniowych na 1 tys. ludności </a:t>
            </a:r>
          </a:p>
          <a:p>
            <a:pPr algn="just">
              <a:buFont typeface="Wingdings" pitchFamily="2" charset="2"/>
              <a:buChar char="ü"/>
            </a:pPr>
            <a:r>
              <a:rPr lang="pl-PL" sz="2800" dirty="0" smtClean="0"/>
              <a:t>liczba dzieci, które otrzymują pomoc dożywiania, w stosunku do ogólnej liczby dzieci w wieku szkolnym  </a:t>
            </a:r>
          </a:p>
          <a:p>
            <a:pPr algn="just">
              <a:buFont typeface="Wingdings" pitchFamily="2" charset="2"/>
              <a:buChar char="ü"/>
            </a:pPr>
            <a:r>
              <a:rPr lang="pl-PL" sz="2800" dirty="0" smtClean="0"/>
              <a:t>liczba dzieci, które otrzymują stypendium socjalne do ogólnej liczby dzieci w wieku szkolnym </a:t>
            </a: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WSKAŹNIKI SPOŁECZNE</a:t>
            </a:r>
          </a:p>
          <a:p>
            <a:r>
              <a:rPr lang="pl-PL" altLang="pl-PL" sz="2800" b="1" dirty="0" smtClean="0">
                <a:latin typeface="+mn-lt"/>
              </a:rPr>
              <a:t>Przestępczość</a:t>
            </a:r>
          </a:p>
          <a:p>
            <a:pPr>
              <a:buFont typeface="Wingdings" pitchFamily="2" charset="2"/>
              <a:buChar char="ü"/>
            </a:pPr>
            <a:r>
              <a:rPr lang="pl-PL" sz="2800" dirty="0" smtClean="0">
                <a:latin typeface="+mn-lt"/>
              </a:rPr>
              <a:t>Liczba przestępstw na jednostkę powierzchni</a:t>
            </a:r>
          </a:p>
          <a:p>
            <a:pPr>
              <a:buFont typeface="Wingdings" pitchFamily="2" charset="2"/>
              <a:buChar char="ü"/>
            </a:pPr>
            <a:r>
              <a:rPr lang="pl-PL" sz="2800" dirty="0" smtClean="0">
                <a:latin typeface="+mn-lt"/>
              </a:rPr>
              <a:t>liczba ofiar przemocy domowej na 1 tys. osób </a:t>
            </a:r>
          </a:p>
          <a:p>
            <a:pPr>
              <a:buFont typeface="Wingdings" pitchFamily="2" charset="2"/>
              <a:buChar char="ü"/>
            </a:pPr>
            <a:r>
              <a:rPr lang="pl-PL" sz="2800" dirty="0" smtClean="0">
                <a:latin typeface="+mn-lt"/>
              </a:rPr>
              <a:t>liczba niebieskich kart na 1 tys. ludności </a:t>
            </a:r>
            <a:endParaRPr lang="pl-PL" sz="2800" dirty="0" smtClean="0">
              <a:latin typeface="+mn-lt"/>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solidFill>
                  <a:schemeClr val="tx1"/>
                </a:solidFill>
              </a:rPr>
              <a:t>DIAGNOZA</a:t>
            </a:r>
          </a:p>
          <a:p>
            <a:pPr marL="0" indent="0" algn="just">
              <a:spcAft>
                <a:spcPts val="1800"/>
              </a:spcAft>
              <a:buNone/>
            </a:pPr>
            <a:r>
              <a:rPr lang="pl-PL" altLang="pl-PL" sz="2600" dirty="0" smtClean="0">
                <a:solidFill>
                  <a:schemeClr val="tx1"/>
                </a:solidFill>
              </a:rPr>
              <a:t>Diagnoza to ocena stanu „zdrowia” jakiejś złożonej całości, dokonywana za pomocą badań, dla ustalenia odpowiedniej „terapii” – dobrania jak najwłaściwszych działań naprawczych.</a:t>
            </a:r>
            <a:br>
              <a:rPr lang="pl-PL" altLang="pl-PL" sz="2600" dirty="0" smtClean="0">
                <a:solidFill>
                  <a:schemeClr val="tx1"/>
                </a:solidFill>
              </a:rPr>
            </a:br>
            <a:r>
              <a:rPr lang="pl-PL" altLang="pl-PL" sz="2600" dirty="0" smtClean="0">
                <a:solidFill>
                  <a:schemeClr val="tx1"/>
                </a:solidFill>
              </a:rPr>
              <a:t>Celem diagnozy jest więc także wskazanie chorych obszarów</a:t>
            </a:r>
            <a:r>
              <a:rPr lang="pl-PL" altLang="pl-PL" sz="2600" dirty="0" smtClean="0"/>
              <a:t>. </a:t>
            </a:r>
          </a:p>
          <a:p>
            <a:pPr algn="just">
              <a:spcAft>
                <a:spcPts val="1800"/>
              </a:spcAft>
            </a:pPr>
            <a:r>
              <a:rPr lang="pl-PL" altLang="pl-PL" sz="2600" dirty="0" smtClean="0"/>
              <a:t>W naszym przypadku diagnoza posłuży wyznaczeniu w mieście granic (delimitacji) </a:t>
            </a:r>
            <a:r>
              <a:rPr lang="pl-PL" altLang="pl-PL" sz="2600" b="1" dirty="0" smtClean="0"/>
              <a:t>obszaru zdegradowanego</a:t>
            </a:r>
            <a:r>
              <a:rPr lang="pl-PL" altLang="pl-PL" sz="2600" dirty="0" smtClean="0"/>
              <a:t>. Całość lub część wyznaczonego obszaru zdegradowanego będzie następnie wyznaczona jako </a:t>
            </a:r>
            <a:r>
              <a:rPr lang="pl-PL" altLang="pl-PL" sz="2600" b="1" dirty="0" smtClean="0"/>
              <a:t>obszar rewitalizacji</a:t>
            </a:r>
            <a:r>
              <a:rPr lang="pl-PL" altLang="pl-PL" sz="2600" dirty="0" smtClean="0"/>
              <a:t>.</a:t>
            </a:r>
          </a:p>
          <a:p>
            <a:pPr algn="just">
              <a:spcAft>
                <a:spcPts val="1800"/>
              </a:spcAft>
            </a:pPr>
            <a:r>
              <a:rPr lang="pl-PL" altLang="pl-PL" sz="2600" dirty="0" smtClean="0"/>
              <a:t>Trafna diagnoza jest niezbędnym warunkiem wstępnym udanej rewitalizacji. </a:t>
            </a:r>
            <a:r>
              <a:rPr lang="pl-PL" altLang="pl-PL" sz="2600" b="1" dirty="0" smtClean="0"/>
              <a:t>NIE MOŻNA rozpocząć rewitalizacji bez uprzedniego przeprowadzenia diagnozy.</a:t>
            </a:r>
            <a:endParaRPr lang="pl-PL" sz="26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WSKAŹNIKI SPOŁECZNE</a:t>
            </a:r>
          </a:p>
          <a:p>
            <a:pPr algn="just">
              <a:spcAft>
                <a:spcPts val="1200"/>
              </a:spcAft>
            </a:pPr>
            <a:r>
              <a:rPr lang="pl-PL" altLang="pl-PL" sz="2600" b="1" dirty="0" smtClean="0">
                <a:latin typeface="+mn-lt"/>
              </a:rPr>
              <a:t>Problemy społeczne, dysfunkcje, itp.</a:t>
            </a:r>
          </a:p>
          <a:p>
            <a:pPr algn="just">
              <a:spcAft>
                <a:spcPts val="1200"/>
              </a:spcAft>
              <a:buFont typeface="Wingdings" pitchFamily="2" charset="2"/>
              <a:buChar char="ü"/>
            </a:pPr>
            <a:r>
              <a:rPr lang="pl-PL" sz="2600" dirty="0" smtClean="0">
                <a:latin typeface="+mn-lt"/>
              </a:rPr>
              <a:t>liczba osób którym przyznano świadczenia z powodu niepełnosprawności na 10 tys. mieszkańców </a:t>
            </a:r>
          </a:p>
          <a:p>
            <a:pPr algn="just">
              <a:spcAft>
                <a:spcPts val="1200"/>
              </a:spcAft>
              <a:buFont typeface="Wingdings" pitchFamily="2" charset="2"/>
              <a:buChar char="ü"/>
            </a:pPr>
            <a:r>
              <a:rPr lang="pl-PL" sz="2600" dirty="0" smtClean="0">
                <a:latin typeface="+mn-lt"/>
              </a:rPr>
              <a:t>odsetek osób starszych (w wieku </a:t>
            </a:r>
            <a:r>
              <a:rPr lang="pl-PL" sz="2600" dirty="0" err="1" smtClean="0">
                <a:latin typeface="+mn-lt"/>
              </a:rPr>
              <a:t>poprod</a:t>
            </a:r>
            <a:r>
              <a:rPr lang="pl-PL" sz="2600" dirty="0" smtClean="0">
                <a:latin typeface="+mn-lt"/>
              </a:rPr>
              <a:t>.), którym przyznano zasiłek pielęgnacyjny - w ogólnej liczbie osób starszych </a:t>
            </a:r>
          </a:p>
          <a:p>
            <a:pPr algn="just">
              <a:spcAft>
                <a:spcPts val="1200"/>
              </a:spcAft>
              <a:buFont typeface="Wingdings" pitchFamily="2" charset="2"/>
              <a:buChar char="ü"/>
            </a:pPr>
            <a:r>
              <a:rPr lang="pl-PL" sz="2600" dirty="0" smtClean="0">
                <a:latin typeface="+mn-lt"/>
              </a:rPr>
              <a:t>liczba osób którym przyznano świadczenia opieki społecznej z powodu bezradności w sprawach opiekuńczo-wychowawczych - na 10 tys. ludności </a:t>
            </a:r>
          </a:p>
          <a:p>
            <a:pPr algn="just">
              <a:spcAft>
                <a:spcPts val="1200"/>
              </a:spcAft>
              <a:buFont typeface="Wingdings" pitchFamily="2" charset="2"/>
              <a:buChar char="ü"/>
            </a:pPr>
            <a:r>
              <a:rPr lang="pl-PL" sz="2600" dirty="0" smtClean="0">
                <a:latin typeface="+mn-lt"/>
              </a:rPr>
              <a:t>liczba osób, którym przyznano świadczenia opieki społecznej z powodu alkoholizmu - na 10 tys. ludności </a:t>
            </a: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WSKAŹNIKI SPOŁECZNE</a:t>
            </a:r>
          </a:p>
          <a:p>
            <a:pPr algn="just"/>
            <a:r>
              <a:rPr lang="pl-PL" altLang="pl-PL" sz="2600" b="1" dirty="0" smtClean="0">
                <a:latin typeface="+mn-lt"/>
              </a:rPr>
              <a:t>Kapitał społeczny, uczestnictwo w życiu kulturalnym i publicznym</a:t>
            </a:r>
          </a:p>
          <a:p>
            <a:pPr algn="just">
              <a:buFont typeface="Wingdings" pitchFamily="2" charset="2"/>
              <a:buChar char="ü"/>
            </a:pPr>
            <a:r>
              <a:rPr lang="pl-PL" sz="2600" dirty="0" smtClean="0">
                <a:latin typeface="+mn-lt"/>
              </a:rPr>
              <a:t>frekwencja wyborcza w wyborach samorządowych 2014 </a:t>
            </a:r>
            <a:r>
              <a:rPr lang="pl-PL" sz="2600" dirty="0" err="1" smtClean="0">
                <a:latin typeface="+mn-lt"/>
              </a:rPr>
              <a:t>r</a:t>
            </a:r>
            <a:r>
              <a:rPr lang="pl-PL" sz="2600" dirty="0" smtClean="0">
                <a:latin typeface="+mn-lt"/>
              </a:rPr>
              <a:t> i parlamentarnych 2015 </a:t>
            </a:r>
            <a:r>
              <a:rPr lang="pl-PL" sz="2600" dirty="0" err="1" smtClean="0">
                <a:latin typeface="+mn-lt"/>
              </a:rPr>
              <a:t>r</a:t>
            </a:r>
            <a:r>
              <a:rPr lang="pl-PL" sz="2600" dirty="0" smtClean="0">
                <a:latin typeface="+mn-lt"/>
              </a:rPr>
              <a:t> </a:t>
            </a:r>
          </a:p>
          <a:p>
            <a:pPr algn="just">
              <a:buFont typeface="Wingdings" pitchFamily="2" charset="2"/>
              <a:buChar char="ü"/>
            </a:pPr>
            <a:r>
              <a:rPr lang="pl-PL" sz="2600" dirty="0" smtClean="0">
                <a:latin typeface="+mn-lt"/>
              </a:rPr>
              <a:t>odsetek osób przekazujących 1% podatku na organizacje pożytku publicznego  </a:t>
            </a:r>
          </a:p>
          <a:p>
            <a:pPr algn="just">
              <a:buFont typeface="Wingdings" pitchFamily="2" charset="2"/>
              <a:buChar char="ü"/>
            </a:pPr>
            <a:r>
              <a:rPr lang="pl-PL" sz="2600" dirty="0" smtClean="0">
                <a:latin typeface="+mn-lt"/>
              </a:rPr>
              <a:t>Liczba organizacji pozarządowych na 1 tys. mieszkańców </a:t>
            </a:r>
          </a:p>
          <a:p>
            <a:pPr algn="just">
              <a:buFont typeface="Wingdings" pitchFamily="2" charset="2"/>
              <a:buChar char="ü"/>
            </a:pPr>
            <a:r>
              <a:rPr lang="pl-PL" sz="2600" dirty="0" smtClean="0">
                <a:latin typeface="+mn-lt"/>
              </a:rPr>
              <a:t>odsetek osób korzystających z biblioteki  </a:t>
            </a:r>
          </a:p>
          <a:p>
            <a:pPr algn="just">
              <a:buFont typeface="Wingdings" pitchFamily="2" charset="2"/>
              <a:buChar char="ü"/>
            </a:pPr>
            <a:r>
              <a:rPr lang="pl-PL" sz="2600" dirty="0" smtClean="0">
                <a:latin typeface="+mn-lt"/>
              </a:rPr>
              <a:t>Liczba członków klubów sportowych na 1 tys. mieszkańców</a:t>
            </a: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WSKAŹNIKI SPOŁECZNE</a:t>
            </a:r>
          </a:p>
          <a:p>
            <a:pPr algn="just"/>
            <a:r>
              <a:rPr lang="pl-PL" altLang="pl-PL" sz="2800" b="1" dirty="0" smtClean="0">
                <a:latin typeface="+mn-lt"/>
              </a:rPr>
              <a:t>Edukacja</a:t>
            </a:r>
          </a:p>
          <a:p>
            <a:pPr algn="just">
              <a:buFont typeface="Wingdings" pitchFamily="2" charset="2"/>
              <a:buChar char="ü"/>
            </a:pPr>
            <a:r>
              <a:rPr lang="pl-PL" sz="2800" dirty="0" smtClean="0">
                <a:latin typeface="+mn-lt"/>
              </a:rPr>
              <a:t>odsetek dzieci i młodzieży  nie otrzymujących promocji do następnej klasy </a:t>
            </a:r>
          </a:p>
          <a:p>
            <a:pPr algn="just">
              <a:buFont typeface="Wingdings" pitchFamily="2" charset="2"/>
              <a:buChar char="ü"/>
            </a:pPr>
            <a:r>
              <a:rPr lang="pl-PL" sz="2800" dirty="0" smtClean="0">
                <a:latin typeface="+mn-lt"/>
              </a:rPr>
              <a:t>średnie wyniki ze sprawdzianu po szóstej klasie (cz1-mat+polski razem) [%] </a:t>
            </a:r>
          </a:p>
          <a:p>
            <a:pPr algn="just">
              <a:buFont typeface="Wingdings" pitchFamily="2" charset="2"/>
              <a:buChar char="ü"/>
            </a:pPr>
            <a:r>
              <a:rPr lang="pl-PL" sz="2800" dirty="0" smtClean="0">
                <a:latin typeface="+mn-lt"/>
              </a:rPr>
              <a:t>średnie wyniki ze sprawdzianu gimnazjalnego-matematyka [%] </a:t>
            </a:r>
          </a:p>
          <a:p>
            <a:pPr algn="just">
              <a:buFont typeface="Wingdings" pitchFamily="2" charset="2"/>
              <a:buChar char="ü"/>
            </a:pPr>
            <a:r>
              <a:rPr lang="pl-PL" sz="2800" dirty="0" smtClean="0">
                <a:latin typeface="+mn-lt"/>
              </a:rPr>
              <a:t>średnie wyniki ze sprawdzianu gimnazjalnego. polski [%] </a:t>
            </a:r>
          </a:p>
          <a:p>
            <a:pPr>
              <a:buFont typeface="Wingdings" pitchFamily="2" charset="2"/>
              <a:buChar char="ü"/>
            </a:pPr>
            <a:endParaRPr lang="pl-PL" sz="2800" dirty="0" smtClean="0"/>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WSKAŹNIKI SPOŁECZNE</a:t>
            </a:r>
          </a:p>
          <a:p>
            <a:endParaRPr lang="pl-PL" sz="2800" dirty="0" smtClean="0"/>
          </a:p>
          <a:p>
            <a:pPr algn="just"/>
            <a:r>
              <a:rPr lang="pl-PL" sz="2800" dirty="0" smtClean="0"/>
              <a:t>Inne wskaźniki analizujące sytuację społeczną przy uwzględnieniu wewnętrznych uwarunkowań miasta oraz możliwości pozyskania danych</a:t>
            </a: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WSKAŹNIKI GOSPODARCZE</a:t>
            </a:r>
          </a:p>
          <a:p>
            <a:endParaRPr lang="pl-PL" sz="2800" dirty="0" smtClean="0"/>
          </a:p>
          <a:p>
            <a:pPr algn="just">
              <a:buFont typeface="Wingdings" pitchFamily="2" charset="2"/>
              <a:buChar char="ü"/>
            </a:pPr>
            <a:r>
              <a:rPr lang="pl-PL" sz="2800" dirty="0" smtClean="0"/>
              <a:t>wskaźnik aktywności gospodarczej (Podmioty wpisane do CEIDG - na 10 tys. ludności) </a:t>
            </a:r>
          </a:p>
          <a:p>
            <a:pPr algn="just">
              <a:buFont typeface="Wingdings" pitchFamily="2" charset="2"/>
              <a:buChar char="ü"/>
            </a:pPr>
            <a:r>
              <a:rPr lang="pl-PL" sz="2800" dirty="0" smtClean="0"/>
              <a:t>zmiana procentowa wskaźnika aktywności gospodarczej w okresie ostatnich np. 5 lat </a:t>
            </a:r>
          </a:p>
          <a:p>
            <a:pPr algn="just">
              <a:buFont typeface="Wingdings" pitchFamily="2" charset="2"/>
              <a:buChar char="ü"/>
            </a:pPr>
            <a:r>
              <a:rPr lang="pl-PL" sz="2800" dirty="0" smtClean="0"/>
              <a:t>odsetek działalności gosp. wyrejestrowanych  rocznie z ewidencji w okresie ostatnich np. 5 lat-średnia roczna </a:t>
            </a:r>
          </a:p>
          <a:p>
            <a:pPr algn="just">
              <a:buFont typeface="Wingdings" pitchFamily="2" charset="2"/>
              <a:buChar char="ü"/>
            </a:pPr>
            <a:r>
              <a:rPr lang="pl-PL" sz="2800" dirty="0" smtClean="0"/>
              <a:t>zadłużone lokale komunalne użytkowe- kwota w przedziałach </a:t>
            </a: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WSKAŹNIKI GOSPODARCZE</a:t>
            </a:r>
          </a:p>
          <a:p>
            <a:endParaRPr lang="pl-PL" sz="2800" dirty="0" smtClean="0"/>
          </a:p>
          <a:p>
            <a:pPr algn="just">
              <a:buFont typeface="Wingdings" pitchFamily="2" charset="2"/>
              <a:buChar char="ü"/>
            </a:pPr>
            <a:r>
              <a:rPr lang="pl-PL" sz="2800" dirty="0" smtClean="0"/>
              <a:t>współczynnik obciążenia demograficznego - ludność w wieku nieprodukcyjnym na 1 tys. osób w wieku produkcyjnym </a:t>
            </a:r>
          </a:p>
          <a:p>
            <a:pPr algn="just">
              <a:buFont typeface="Wingdings" pitchFamily="2" charset="2"/>
              <a:buChar char="ü"/>
            </a:pPr>
            <a:r>
              <a:rPr lang="pl-PL" sz="2800" dirty="0" smtClean="0"/>
              <a:t>odsetek osób z bezrobotnych z wykształceniem gimnazjalnym lub poniżej w ogólnej liczbie bezrobotnych </a:t>
            </a:r>
          </a:p>
          <a:p>
            <a:pPr algn="just">
              <a:buFont typeface="Wingdings" pitchFamily="2" charset="2"/>
              <a:buChar char="ü"/>
            </a:pPr>
            <a:r>
              <a:rPr lang="pl-PL" sz="2800" dirty="0" smtClean="0"/>
              <a:t>inne zaproponowane wskaźniki analizujące sytuację gospodarczą przy uwzględnieniu wewnętrznych uwarunkowań oraz możliwości ich pozyskania </a:t>
            </a: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WSKAŹNIKI PRZESTRZENNO - FUNKCJONALNE</a:t>
            </a:r>
          </a:p>
          <a:p>
            <a:endParaRPr lang="pl-PL" sz="2800" dirty="0" smtClean="0"/>
          </a:p>
          <a:p>
            <a:pPr>
              <a:buFont typeface="Wingdings" pitchFamily="2" charset="2"/>
              <a:buChar char="ü"/>
            </a:pPr>
            <a:r>
              <a:rPr lang="pl-PL" sz="2800" dirty="0" smtClean="0"/>
              <a:t>niska dostępność do podstawowych usług (znacząca odległość do obiektów typu przedszkola, ośrodki zdrowia – np. poprzez średnią ważoną odległości itp.) </a:t>
            </a:r>
          </a:p>
          <a:p>
            <a:pPr>
              <a:buFont typeface="Wingdings" pitchFamily="2" charset="2"/>
              <a:buChar char="ü"/>
            </a:pPr>
            <a:r>
              <a:rPr lang="pl-PL" sz="2800" dirty="0" smtClean="0"/>
              <a:t>Liczba miejsc w przedszkolach na 1000 mieszkańców </a:t>
            </a:r>
          </a:p>
          <a:p>
            <a:pPr>
              <a:buFont typeface="Wingdings" pitchFamily="2" charset="2"/>
              <a:buChar char="ü"/>
            </a:pPr>
            <a:r>
              <a:rPr lang="pl-PL" sz="2800" dirty="0" smtClean="0"/>
              <a:t>odległość od przychodni POZ Liczba kursów komunikacji publicznej na dobę w dniu roboczym na 1000 mieszkańców </a:t>
            </a: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WSKAŹNIKI PRZESTRZENNO - FUNKCJONALNE</a:t>
            </a:r>
          </a:p>
          <a:p>
            <a:endParaRPr lang="pl-PL" sz="2800" dirty="0" smtClean="0"/>
          </a:p>
          <a:p>
            <a:pPr>
              <a:buFont typeface="Wingdings" pitchFamily="2" charset="2"/>
              <a:buChar char="ü"/>
            </a:pPr>
            <a:r>
              <a:rPr lang="pl-PL" sz="2800" dirty="0" smtClean="0"/>
              <a:t>odległość od przystanku komunikacji publicznej </a:t>
            </a:r>
          </a:p>
          <a:p>
            <a:pPr>
              <a:buFont typeface="Wingdings" pitchFamily="2" charset="2"/>
              <a:buChar char="ü"/>
            </a:pPr>
            <a:r>
              <a:rPr lang="pl-PL" sz="2800" dirty="0" smtClean="0"/>
              <a:t>powierzchnia zieleni urządzonej na 1tys mieszkańców, </a:t>
            </a:r>
          </a:p>
          <a:p>
            <a:pPr>
              <a:buFont typeface="Wingdings" pitchFamily="2" charset="2"/>
              <a:buChar char="ü"/>
            </a:pPr>
            <a:r>
              <a:rPr lang="pl-PL" sz="2800" dirty="0" smtClean="0"/>
              <a:t>odległość od parku większa niż 10 minut drogi</a:t>
            </a:r>
          </a:p>
          <a:p>
            <a:pPr>
              <a:buFont typeface="Wingdings" pitchFamily="2" charset="2"/>
              <a:buChar char="ü"/>
            </a:pPr>
            <a:r>
              <a:rPr lang="pl-PL" sz="2800" dirty="0" smtClean="0"/>
              <a:t>inne zaproponowane wskaźniki dotyczące infrastruktury, tkanki mieszkaniowej przy uwzględnieniu wewnętrznych uwarunkowań oraz możliwości pozyskania danych </a:t>
            </a: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WSKAŹNIKI TECHNICZNE</a:t>
            </a:r>
          </a:p>
          <a:p>
            <a:endParaRPr lang="pl-PL" sz="2800" dirty="0" smtClean="0"/>
          </a:p>
          <a:p>
            <a:pPr>
              <a:buFont typeface="Wingdings" pitchFamily="2" charset="2"/>
              <a:buChar char="ü"/>
            </a:pPr>
            <a:r>
              <a:rPr lang="pl-PL" sz="2800" dirty="0" smtClean="0"/>
              <a:t>Odsetek ludności korzystającej z sieci kanalizacyjnej </a:t>
            </a:r>
          </a:p>
          <a:p>
            <a:pPr>
              <a:buFont typeface="Wingdings" pitchFamily="2" charset="2"/>
              <a:buChar char="ü"/>
            </a:pPr>
            <a:r>
              <a:rPr lang="pl-PL" sz="2800" dirty="0" smtClean="0"/>
              <a:t>Odsetek ludności korzystającej z sieci wodociągowej </a:t>
            </a:r>
          </a:p>
          <a:p>
            <a:pPr>
              <a:buFont typeface="Wingdings" pitchFamily="2" charset="2"/>
              <a:buChar char="ü"/>
            </a:pPr>
            <a:r>
              <a:rPr lang="pl-PL" sz="2800" dirty="0" smtClean="0"/>
              <a:t>Odsetek budynków podłączonych do kanalizacji </a:t>
            </a: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WSKAŹNIKI ŚRODOWISKOWE</a:t>
            </a:r>
          </a:p>
          <a:p>
            <a:endParaRPr lang="pl-PL" sz="1000" dirty="0" smtClean="0"/>
          </a:p>
          <a:p>
            <a:pPr>
              <a:buFont typeface="Wingdings" pitchFamily="2" charset="2"/>
              <a:buChar char="ü"/>
            </a:pPr>
            <a:r>
              <a:rPr lang="pl-PL" sz="2800" dirty="0" smtClean="0"/>
              <a:t>udział budynków generujących emisje niskie  </a:t>
            </a:r>
          </a:p>
          <a:p>
            <a:pPr>
              <a:buFont typeface="Wingdings" pitchFamily="2" charset="2"/>
              <a:buChar char="ü"/>
            </a:pPr>
            <a:r>
              <a:rPr lang="pl-PL" sz="2800" dirty="0" smtClean="0"/>
              <a:t>całkowita emisja zanieczyszczeń powietrza na 1 km </a:t>
            </a:r>
            <a:r>
              <a:rPr lang="pl-PL" sz="2800" dirty="0" err="1" smtClean="0"/>
              <a:t>kw</a:t>
            </a:r>
            <a:r>
              <a:rPr lang="pl-PL" sz="2800" dirty="0" smtClean="0"/>
              <a:t> </a:t>
            </a:r>
          </a:p>
          <a:p>
            <a:pPr>
              <a:buFont typeface="Wingdings" pitchFamily="2" charset="2"/>
              <a:buChar char="ü"/>
            </a:pPr>
            <a:r>
              <a:rPr lang="pl-PL" sz="2800" dirty="0" smtClean="0"/>
              <a:t>Średnie stężenia (mg/m3) poszczególnych zanieczyszczeń gazowych </a:t>
            </a:r>
          </a:p>
          <a:p>
            <a:pPr>
              <a:buFont typeface="Wingdings" pitchFamily="2" charset="2"/>
              <a:buChar char="ü"/>
            </a:pPr>
            <a:r>
              <a:rPr lang="pl-PL" sz="2800" dirty="0" smtClean="0"/>
              <a:t>Równoważony poziom hałasu komunikacyjnego (dzień i noc) </a:t>
            </a:r>
          </a:p>
          <a:p>
            <a:pPr>
              <a:buFont typeface="Wingdings" pitchFamily="2" charset="2"/>
              <a:buChar char="ü"/>
            </a:pPr>
            <a:r>
              <a:rPr lang="pl-PL" sz="2800" dirty="0" smtClean="0"/>
              <a:t>Odsetek mieszkańców narażona na przekroczone normy hałasu całodobowego (LDWN) lub nocnego (LN) </a:t>
            </a:r>
          </a:p>
          <a:p>
            <a:pPr>
              <a:buFont typeface="Wingdings" pitchFamily="2" charset="2"/>
              <a:buChar char="ü"/>
            </a:pPr>
            <a:r>
              <a:rPr lang="pl-PL" sz="2800" dirty="0" smtClean="0"/>
              <a:t>Występowanie azbestu do usunięcia </a:t>
            </a: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DIAGNOZA</a:t>
            </a:r>
          </a:p>
          <a:p>
            <a:endParaRPr lang="pl-PL" sz="2000" dirty="0" smtClean="0"/>
          </a:p>
          <a:p>
            <a:pPr algn="just">
              <a:spcAft>
                <a:spcPts val="1800"/>
              </a:spcAft>
            </a:pPr>
            <a:r>
              <a:rPr lang="pl-PL" sz="2600" dirty="0" smtClean="0"/>
              <a:t>Przez porównanie niektórych danych z danymi dla Polski i miast grupy porównawczej zorientujemy się, jak wygląda sytuacja naszego miasta z szerszej perspektywy, w których dziedzinach jest dobrze, a w których źle.</a:t>
            </a:r>
          </a:p>
          <a:p>
            <a:pPr algn="just">
              <a:spcAft>
                <a:spcPts val="1800"/>
              </a:spcAft>
            </a:pPr>
            <a:r>
              <a:rPr lang="pl-PL" sz="2600" dirty="0" smtClean="0"/>
              <a:t>Przykład: lokalna diagnoza powie nam, w których częściach naszego miasta koncentruje się bezrobocie. Ale porównanie </a:t>
            </a:r>
            <a:br>
              <a:rPr lang="pl-PL" sz="2600" dirty="0" smtClean="0"/>
            </a:br>
            <a:r>
              <a:rPr lang="pl-PL" sz="2600" dirty="0" smtClean="0"/>
              <a:t>z grupą tła ujawni nam, czy nasze bezrobocie jest na tle podobnych miast szczególnie niskie, czy wręcz przeciwnie – bardzo niskie.</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NIE TYLKO WSKAŹNIKI</a:t>
            </a:r>
          </a:p>
          <a:p>
            <a:pPr algn="just">
              <a:spcBef>
                <a:spcPts val="0"/>
              </a:spcBef>
              <a:spcAft>
                <a:spcPts val="400"/>
              </a:spcAft>
            </a:pPr>
            <a:r>
              <a:rPr lang="pl-PL" altLang="pl-PL" sz="2400" dirty="0" smtClean="0">
                <a:latin typeface="+mn-lt"/>
              </a:rPr>
              <a:t>Dla określenia terytorialnego rozkładu zjawiska przestępczości trzeba wziąć pod uwagę, że statystyki policyjne przypisują przestępstwa do miejsca ich popełnienia/wykrycia, a nie do miejsca zamieszkania sprawcy. </a:t>
            </a:r>
          </a:p>
          <a:p>
            <a:pPr algn="just">
              <a:spcBef>
                <a:spcPts val="0"/>
              </a:spcBef>
              <a:spcAft>
                <a:spcPts val="400"/>
              </a:spcAft>
            </a:pPr>
            <a:r>
              <a:rPr lang="pl-PL" altLang="pl-PL" sz="2400" dirty="0" smtClean="0">
                <a:latin typeface="+mn-lt"/>
              </a:rPr>
              <a:t>-&gt; obszar mający złą opinię, w statystykach policyjnych jest… najbezpieczniejszą dzielnicą miasta.</a:t>
            </a:r>
          </a:p>
          <a:p>
            <a:pPr lvl="1" algn="just">
              <a:spcBef>
                <a:spcPts val="0"/>
              </a:spcBef>
              <a:spcAft>
                <a:spcPts val="400"/>
              </a:spcAft>
            </a:pPr>
            <a:r>
              <a:rPr lang="pl-PL" altLang="pl-PL" sz="2400" dirty="0" smtClean="0">
                <a:latin typeface="+mn-lt"/>
              </a:rPr>
              <a:t>Wynika to zarówno z faktycznie niższego poziomu niektórych przestępstw (np. przeciwko mieniu – często nie ma tam co ukraść), jak i z panującej w takich obszarach uwarunkowanej kulturowo niechęci do zgłaszania przestępstw na policję.</a:t>
            </a:r>
          </a:p>
          <a:p>
            <a:pPr algn="just">
              <a:spcBef>
                <a:spcPts val="0"/>
              </a:spcBef>
              <a:spcAft>
                <a:spcPts val="400"/>
              </a:spcAft>
            </a:pPr>
            <a:r>
              <a:rPr lang="pl-PL" altLang="pl-PL" sz="2400" dirty="0" smtClean="0">
                <a:latin typeface="+mn-lt"/>
              </a:rPr>
              <a:t>Praktyczną podpowiedzią jest selektywne zbieranie danych o przestępczości: skupienie się tylko na dwóch kategoriach przestępstw: na przemocy w rodzinie, na pokątnym handlu alkoholem.</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NIE TYLKO WSKAŹNIKI</a:t>
            </a:r>
          </a:p>
          <a:p>
            <a:pPr algn="just">
              <a:spcBef>
                <a:spcPts val="0"/>
              </a:spcBef>
              <a:spcAft>
                <a:spcPts val="600"/>
              </a:spcAft>
            </a:pPr>
            <a:r>
              <a:rPr lang="pl-PL" altLang="pl-PL" sz="2200" dirty="0" smtClean="0">
                <a:latin typeface="+mn-lt"/>
              </a:rPr>
              <a:t>Kapitał społeczny – sieć społecznych relacji zaufania, lojalności </a:t>
            </a:r>
            <a:br>
              <a:rPr lang="pl-PL" altLang="pl-PL" sz="2200" dirty="0" smtClean="0">
                <a:latin typeface="+mn-lt"/>
              </a:rPr>
            </a:br>
            <a:r>
              <a:rPr lang="pl-PL" altLang="pl-PL" sz="2200" dirty="0" smtClean="0">
                <a:latin typeface="+mn-lt"/>
              </a:rPr>
              <a:t>i solidarności – ma dwie zupełnie różne postacie:</a:t>
            </a:r>
          </a:p>
          <a:p>
            <a:pPr lvl="1" algn="just">
              <a:spcBef>
                <a:spcPts val="0"/>
              </a:spcBef>
              <a:spcAft>
                <a:spcPts val="600"/>
              </a:spcAft>
            </a:pPr>
            <a:r>
              <a:rPr lang="pl-PL" altLang="pl-PL" sz="2200" dirty="0" smtClean="0">
                <a:latin typeface="+mn-lt"/>
              </a:rPr>
              <a:t>Opisując relacje wewnątrz danej społeczności mówimy o spajającym kapitale społecznym.</a:t>
            </a:r>
          </a:p>
          <a:p>
            <a:pPr lvl="1" algn="just">
              <a:spcBef>
                <a:spcPts val="0"/>
              </a:spcBef>
              <a:spcAft>
                <a:spcPts val="600"/>
              </a:spcAft>
            </a:pPr>
            <a:r>
              <a:rPr lang="pl-PL" altLang="pl-PL" sz="2200" dirty="0" smtClean="0">
                <a:latin typeface="+mn-lt"/>
              </a:rPr>
              <a:t>Z kolei charakteryzując relacje tej społeczności ze światem zewnętrznym mówimy o pomostowym kapitale społecznym.</a:t>
            </a:r>
          </a:p>
          <a:p>
            <a:pPr algn="just">
              <a:spcBef>
                <a:spcPts val="0"/>
              </a:spcBef>
              <a:spcAft>
                <a:spcPts val="600"/>
              </a:spcAft>
            </a:pPr>
            <a:r>
              <a:rPr lang="pl-PL" altLang="pl-PL" sz="2200" dirty="0" smtClean="0">
                <a:latin typeface="+mn-lt"/>
              </a:rPr>
              <a:t>Charakterystyczną cechą obszarów zdegradowanych jest najczęściej niski kapitał pomostowy. Natomiast obszary te charakteryzują się równolegle bardzo wysokim – zdecydowanie wyższym niż w innych dzielnicach – poziomem spajającego kapitału społecznego. </a:t>
            </a:r>
          </a:p>
          <a:p>
            <a:pPr algn="just">
              <a:spcBef>
                <a:spcPts val="0"/>
              </a:spcBef>
              <a:spcAft>
                <a:spcPts val="600"/>
              </a:spcAft>
            </a:pPr>
            <a:r>
              <a:rPr lang="pl-PL" altLang="pl-PL" sz="2200" dirty="0" smtClean="0">
                <a:latin typeface="+mn-lt"/>
              </a:rPr>
              <a:t>Najwygodniejszą miarą deficytów kapitału pomostowego jest niższa, niż na pozostałym obszarze miasta frekwencja w wyborach i referendach.</a:t>
            </a:r>
          </a:p>
          <a:p>
            <a:pPr algn="just">
              <a:spcBef>
                <a:spcPts val="0"/>
              </a:spcBef>
              <a:spcAft>
                <a:spcPts val="600"/>
              </a:spcAft>
            </a:pPr>
            <a:r>
              <a:rPr lang="pl-PL" altLang="pl-PL" sz="2200" dirty="0" smtClean="0">
                <a:latin typeface="+mn-lt"/>
              </a:rPr>
              <a:t>Pomocniczą miarą może być terytorialne nasilenie innych aktywności obywatelskich, np. ilość wniosków z danego obszaru złożonych do budżetu obywatelskiego, czy liczebność udziału w głosowaniu na te wnioski.</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NIE TYLKO WSKAŹNIKI</a:t>
            </a:r>
          </a:p>
          <a:p>
            <a:pPr algn="just">
              <a:spcBef>
                <a:spcPts val="0"/>
              </a:spcBef>
              <a:spcAft>
                <a:spcPts val="600"/>
              </a:spcAft>
            </a:pPr>
            <a:r>
              <a:rPr lang="pl-PL" altLang="pl-PL" sz="2300" dirty="0" smtClean="0">
                <a:latin typeface="+mn-lt"/>
              </a:rPr>
              <a:t>Dla zdiagnozowania poziomu uczestnictwa w życiu publicznym i kulturalnym nie wystarczy zbadać uczestnictwo w kulturze instytucjonalnej (</a:t>
            </a:r>
            <a:r>
              <a:rPr lang="pl-PL" altLang="pl-PL" sz="2300" dirty="0" err="1" smtClean="0">
                <a:latin typeface="+mn-lt"/>
              </a:rPr>
              <a:t>aktywnościach</a:t>
            </a:r>
            <a:r>
              <a:rPr lang="pl-PL" altLang="pl-PL" sz="2300" dirty="0" smtClean="0">
                <a:latin typeface="+mn-lt"/>
              </a:rPr>
              <a:t> organizowanych przez gminne instytucje kultury). Warto spróbować przeprowadzić badania społeczne sięgające do głębszej diagnozy faktycznego uczestnictwa w kulturze osób z poszczególnych środowisk zamieszkałych w różnych obszarach miasta. </a:t>
            </a:r>
          </a:p>
          <a:p>
            <a:pPr lvl="1" algn="just">
              <a:spcBef>
                <a:spcPts val="0"/>
              </a:spcBef>
              <a:spcAft>
                <a:spcPts val="600"/>
              </a:spcAft>
            </a:pPr>
            <a:r>
              <a:rPr lang="pl-PL" altLang="pl-PL" sz="2300" dirty="0" smtClean="0">
                <a:latin typeface="+mn-lt"/>
              </a:rPr>
              <a:t>Podstawową zalecaną grupą technik badawczych są tu wywiady indywidualne i grupowe o różnej metodyce.</a:t>
            </a:r>
          </a:p>
          <a:p>
            <a:pPr algn="just">
              <a:spcBef>
                <a:spcPts val="0"/>
              </a:spcBef>
              <a:spcAft>
                <a:spcPts val="600"/>
              </a:spcAft>
            </a:pPr>
            <a:r>
              <a:rPr lang="pl-PL" altLang="pl-PL" sz="2300" dirty="0" smtClean="0">
                <a:latin typeface="+mn-lt"/>
              </a:rPr>
              <a:t>Szczególnie ważne jest zdiagnozowanie, czy na badanych obszarach  występują formy żywego uczestnictwa w kulturze, polegające nie na konsumowaniu kultury przygotowanej przez innych, ale na wnoszeniu własnego twórczego wkładu w szeroko rozumiane pole kultury (enklawy i nisze kulturowe, subkultury, kultury etniczne, mniejszościowe itp.).</a:t>
            </a:r>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NIE TYLKO WSKAŹNIKI</a:t>
            </a:r>
          </a:p>
          <a:p>
            <a:pPr algn="just"/>
            <a:r>
              <a:rPr lang="pl-PL" sz="2300" dirty="0" smtClean="0"/>
              <a:t>W szczególności chodzi nam o takie negatywne zjawiska gospodarcze, jak:</a:t>
            </a:r>
          </a:p>
          <a:p>
            <a:pPr algn="just"/>
            <a:r>
              <a:rPr lang="pl-PL" sz="2300" dirty="0" smtClean="0"/>
              <a:t>a/ niski stopień przedsiębiorczości: </a:t>
            </a:r>
          </a:p>
          <a:p>
            <a:pPr algn="just"/>
            <a:r>
              <a:rPr lang="pl-PL" sz="2300" dirty="0" smtClean="0"/>
              <a:t>Praktyczne może okazać się sięgnięcie do metod pośrednich (np. porównanie wskaźnika rezygnowania przez firmy z wynajmu lokalu jako odsetka lokali użytkowych wynajętych ogółem, czy badanie postawy przedsiębiorczej wśród uczniów ostatnich klas liceów).</a:t>
            </a:r>
          </a:p>
          <a:p>
            <a:pPr algn="just"/>
            <a:r>
              <a:rPr lang="pl-PL" sz="2300" dirty="0" smtClean="0"/>
              <a:t>b/ słaba kondycja lokalnych przedsiębiorstw: Praktyczne może okazać się tu sięgnięcie do metod obserwacyjnych i jakościowych:</a:t>
            </a:r>
          </a:p>
          <a:p>
            <a:pPr algn="just"/>
            <a:r>
              <a:rPr lang="pl-PL" sz="2300" dirty="0" smtClean="0"/>
              <a:t>wywiady z przedsiębiorcami, </a:t>
            </a:r>
          </a:p>
          <a:p>
            <a:pPr algn="just"/>
            <a:r>
              <a:rPr lang="pl-PL" sz="2300" dirty="0" smtClean="0"/>
              <a:t>zliczenie z natury czynnych lokali w których prowadzona jest działalność gospodarcza, obserwacja „z natury” kondycji lokalnego biznesu: stan informacji wizualnej i reklamy, stan wyposażenia lokali itd.).</a:t>
            </a: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NIE TYLKO WSKAŹNIKI</a:t>
            </a:r>
          </a:p>
          <a:p>
            <a:pPr algn="just"/>
            <a:r>
              <a:rPr lang="pl-PL" sz="2300" dirty="0" smtClean="0"/>
              <a:t>W szczególności chodzi nam o takie negatywne zjawiska przestrzenno-funkcjonalne jak:</a:t>
            </a:r>
          </a:p>
          <a:p>
            <a:pPr algn="just">
              <a:buFont typeface="Wingdings" pitchFamily="2" charset="2"/>
              <a:buChar char="q"/>
            </a:pPr>
            <a:r>
              <a:rPr lang="pl-PL" sz="2300" dirty="0" smtClean="0"/>
              <a:t>brak dostępu do podstawowych usług lub ich niska jakość, </a:t>
            </a:r>
          </a:p>
          <a:p>
            <a:pPr algn="just">
              <a:buFont typeface="Wingdings" pitchFamily="2" charset="2"/>
              <a:buChar char="q"/>
            </a:pPr>
            <a:r>
              <a:rPr lang="pl-PL" sz="2300" dirty="0" smtClean="0"/>
              <a:t>niedostosowanie rozwiązań urbanistycznych do zmieniających się funkcji obszaru,</a:t>
            </a:r>
          </a:p>
          <a:p>
            <a:pPr algn="just">
              <a:buFont typeface="Wingdings" pitchFamily="2" charset="2"/>
              <a:buChar char="q"/>
            </a:pPr>
            <a:r>
              <a:rPr lang="pl-PL" sz="2300" dirty="0" smtClean="0"/>
              <a:t>niski poziom obsługi komunikacyjnej, niedobór lub niska jakości terenów publicznych. </a:t>
            </a:r>
          </a:p>
          <a:p>
            <a:pPr algn="just">
              <a:buFont typeface="Wingdings" pitchFamily="2" charset="2"/>
              <a:buChar char="q"/>
            </a:pPr>
            <a:r>
              <a:rPr lang="pl-PL" sz="2300" dirty="0" smtClean="0"/>
              <a:t>niedobór terenów zieleni, szczególnie zacienionych terenów śródmiejskich umożliwiających wypoczynek podczas upałów, z dostępem do wody). Wskaźnikiem może być średnia powierzchnia zieleni urządzonej na 1000 mieszkańców, lub odsetek powierzchni obszaru, z którego czas dojścia piechotą do najbliższego parku przekracza 10 min.</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NIE TYLKO WSKAŹNIKI</a:t>
            </a:r>
          </a:p>
          <a:p>
            <a:pPr algn="just" eaLnBrk="1" hangingPunct="1">
              <a:spcAft>
                <a:spcPct val="0"/>
              </a:spcAft>
              <a:buSzPct val="45000"/>
            </a:pPr>
            <a:r>
              <a:rPr lang="pl-PL" sz="2400" dirty="0" smtClean="0"/>
              <a:t>W szczególności chodzi nam o takie negatywne zjawiska techniczne jak:</a:t>
            </a:r>
          </a:p>
          <a:p>
            <a:pPr algn="just" eaLnBrk="1" hangingPunct="1">
              <a:spcAft>
                <a:spcPct val="0"/>
              </a:spcAft>
              <a:buSzPct val="45000"/>
            </a:pPr>
            <a:endParaRPr lang="pl-PL" sz="2400" dirty="0" smtClean="0"/>
          </a:p>
          <a:p>
            <a:pPr algn="just"/>
            <a:r>
              <a:rPr lang="pl-PL" sz="2400" dirty="0" smtClean="0"/>
              <a:t>degradacja stanu technicznego obiektów budowlanych, w tym o przeznaczeniu mieszkaniowym, </a:t>
            </a:r>
          </a:p>
          <a:p>
            <a:pPr algn="just"/>
            <a:r>
              <a:rPr lang="pl-PL" sz="2400" dirty="0" smtClean="0"/>
              <a:t>niefunkcjonowanie rozwiązań technicznych umożliwiających efektywne korzystanie z obiektów budowlanych, w szczególności w zakresie energooszczędności i ochrony środowiska. </a:t>
            </a:r>
          </a:p>
          <a:p>
            <a:pPr eaLnBrk="1" hangingPunct="1">
              <a:spcAft>
                <a:spcPct val="0"/>
              </a:spcAft>
              <a:buSzPct val="45000"/>
            </a:pPr>
            <a:endParaRPr lang="pl-PL" sz="20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WSKAŹNIKI - PODSUMOWANIE</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r>
              <a:rPr lang="pl-PL" altLang="pl-PL" sz="2600" dirty="0" smtClean="0"/>
              <a:t>Poprzednie slajdy nie wyczerpują wszystkich objawów degradacji i ilustrujących je wskaźników. </a:t>
            </a:r>
          </a:p>
          <a:p>
            <a:pPr algn="just"/>
            <a:r>
              <a:rPr lang="pl-PL" altLang="pl-PL" sz="2600" dirty="0" smtClean="0"/>
              <a:t>Podstawą decyzji o wyborze wskaźników ilustrujących negatywne zjawiska powinna być ocena stanu degradacji w konkretnym mieście. Zakłada się, że podstawowe wskaźniki będą analizowane w porównaniu ze średnią wojewódzką. Wskaźniki ilustrujące szczególne problemy miasta powinny być zestawiane ze średnią wartością dla miasta.</a:t>
            </a:r>
          </a:p>
          <a:p>
            <a:pPr algn="just"/>
            <a:r>
              <a:rPr lang="pl-PL" altLang="pl-PL" sz="2600" dirty="0" smtClean="0"/>
              <a:t>Każdy program rewitalizacji powinien być rozpoczęty diagnozą, która dopasowana jest do problemów występujących w analizowanym mieście.</a:t>
            </a: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defRPr/>
            </a:pPr>
            <a:r>
              <a:rPr lang="pl-PL" altLang="pl-PL" b="1" dirty="0" smtClean="0"/>
              <a:t>ŹRÓDŁA DANYCH</a:t>
            </a:r>
          </a:p>
          <a:p>
            <a:pPr>
              <a:spcAft>
                <a:spcPts val="600"/>
              </a:spcAft>
              <a:defRPr/>
            </a:pPr>
            <a:r>
              <a:rPr lang="pl-PL" altLang="pl-PL" sz="2200" b="1" dirty="0" smtClean="0">
                <a:latin typeface="+mn-lt"/>
              </a:rPr>
              <a:t>	Dane wewnętrzne jednostek gminnych</a:t>
            </a:r>
          </a:p>
          <a:p>
            <a:pPr>
              <a:spcAft>
                <a:spcPts val="600"/>
              </a:spcAft>
              <a:buFont typeface="Wingdings" pitchFamily="2" charset="2"/>
              <a:buChar char="ü"/>
              <a:defRPr/>
            </a:pPr>
            <a:r>
              <a:rPr lang="pl-PL" altLang="pl-PL" sz="2400" dirty="0" smtClean="0">
                <a:latin typeface="+mn-lt"/>
              </a:rPr>
              <a:t>Biuro planowania lub Wydział zajmujący się planowaniem przestrzennym</a:t>
            </a:r>
          </a:p>
          <a:p>
            <a:pPr>
              <a:spcAft>
                <a:spcPts val="600"/>
              </a:spcAft>
              <a:buFont typeface="Wingdings" pitchFamily="2" charset="2"/>
              <a:buChar char="ü"/>
              <a:defRPr/>
            </a:pPr>
            <a:r>
              <a:rPr lang="pl-PL" altLang="pl-PL" sz="2400" dirty="0" smtClean="0">
                <a:latin typeface="+mn-lt"/>
              </a:rPr>
              <a:t>Wydział Geodezji lub inny wydział gromadzący dane kartograficzne</a:t>
            </a:r>
          </a:p>
          <a:p>
            <a:pPr>
              <a:spcAft>
                <a:spcPts val="600"/>
              </a:spcAft>
              <a:buFont typeface="Wingdings" pitchFamily="2" charset="2"/>
              <a:buChar char="ü"/>
              <a:defRPr/>
            </a:pPr>
            <a:r>
              <a:rPr lang="pl-PL" altLang="pl-PL" sz="2400" dirty="0" smtClean="0">
                <a:latin typeface="+mn-lt"/>
              </a:rPr>
              <a:t>Wydział Organizacyjny</a:t>
            </a:r>
          </a:p>
          <a:p>
            <a:pPr>
              <a:spcAft>
                <a:spcPts val="600"/>
              </a:spcAft>
              <a:buFont typeface="Wingdings" pitchFamily="2" charset="2"/>
              <a:buChar char="ü"/>
              <a:defRPr/>
            </a:pPr>
            <a:r>
              <a:rPr lang="pl-PL" altLang="pl-PL" sz="2400" dirty="0" smtClean="0">
                <a:latin typeface="+mn-lt"/>
              </a:rPr>
              <a:t>Wydział Edukacji</a:t>
            </a:r>
          </a:p>
          <a:p>
            <a:pPr>
              <a:spcAft>
                <a:spcPts val="600"/>
              </a:spcAft>
              <a:buFont typeface="Wingdings" pitchFamily="2" charset="2"/>
              <a:buChar char="ü"/>
              <a:defRPr/>
            </a:pPr>
            <a:r>
              <a:rPr lang="pl-PL" altLang="pl-PL" sz="2400" dirty="0" smtClean="0">
                <a:latin typeface="+mn-lt"/>
              </a:rPr>
              <a:t>Wydział Mieszkalnictwa</a:t>
            </a:r>
          </a:p>
          <a:p>
            <a:pPr>
              <a:spcAft>
                <a:spcPts val="600"/>
              </a:spcAft>
              <a:buFont typeface="Wingdings" pitchFamily="2" charset="2"/>
              <a:buChar char="ü"/>
              <a:defRPr/>
            </a:pPr>
            <a:r>
              <a:rPr lang="pl-PL" altLang="pl-PL" sz="2400" dirty="0" smtClean="0">
                <a:latin typeface="+mn-lt"/>
              </a:rPr>
              <a:t>Wydział Spraw Społecznych</a:t>
            </a:r>
          </a:p>
          <a:p>
            <a:pPr>
              <a:spcAft>
                <a:spcPts val="600"/>
              </a:spcAft>
              <a:buFont typeface="Wingdings" pitchFamily="2" charset="2"/>
              <a:buChar char="ü"/>
              <a:defRPr/>
            </a:pPr>
            <a:r>
              <a:rPr lang="pl-PL" altLang="pl-PL" sz="2400" dirty="0" smtClean="0">
                <a:latin typeface="+mn-lt"/>
              </a:rPr>
              <a:t>Wydział Ochrony Środowiska</a:t>
            </a:r>
          </a:p>
          <a:p>
            <a:pPr>
              <a:spcAft>
                <a:spcPts val="600"/>
              </a:spcAft>
              <a:buFont typeface="Wingdings" pitchFamily="2" charset="2"/>
              <a:buChar char="ü"/>
              <a:defRPr/>
            </a:pPr>
            <a:r>
              <a:rPr lang="pl-PL" altLang="pl-PL" sz="2400" dirty="0" smtClean="0">
                <a:latin typeface="+mn-lt"/>
              </a:rPr>
              <a:t>Ośrodek Pomocy Społecznej</a:t>
            </a:r>
          </a:p>
          <a:p>
            <a:pPr>
              <a:spcAft>
                <a:spcPts val="600"/>
              </a:spcAft>
              <a:buFont typeface="Wingdings" pitchFamily="2" charset="2"/>
              <a:buChar char="ü"/>
              <a:defRPr/>
            </a:pPr>
            <a:r>
              <a:rPr lang="pl-PL" altLang="pl-PL" sz="2400" dirty="0" smtClean="0">
                <a:latin typeface="+mn-lt"/>
              </a:rPr>
              <a:t>Konserwator Zabytków</a:t>
            </a:r>
          </a:p>
          <a:p>
            <a:pPr>
              <a:spcAft>
                <a:spcPts val="600"/>
              </a:spcAft>
              <a:buFont typeface="Wingdings" pitchFamily="2" charset="2"/>
              <a:buChar char="ü"/>
              <a:defRPr/>
            </a:pPr>
            <a:r>
              <a:rPr lang="pl-PL" altLang="pl-PL" sz="2400" dirty="0" smtClean="0">
                <a:latin typeface="+mn-lt"/>
              </a:rPr>
              <a:t>Straż miejska</a:t>
            </a:r>
          </a:p>
          <a:p>
            <a:pPr>
              <a:lnSpc>
                <a:spcPct val="150000"/>
              </a:lnSpc>
              <a:spcAft>
                <a:spcPts val="600"/>
              </a:spcAft>
              <a:defRPr/>
            </a:pPr>
            <a:endParaRPr lang="pl-PL" altLang="pl-PL" sz="2200" dirty="0" smtClean="0">
              <a:latin typeface="+mn-lt"/>
            </a:endParaRPr>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defRPr/>
            </a:pPr>
            <a:r>
              <a:rPr lang="pl-PL" altLang="pl-PL" b="1" dirty="0" smtClean="0"/>
              <a:t>ŹRÓDŁA DANYCH</a:t>
            </a:r>
          </a:p>
          <a:p>
            <a:pPr>
              <a:lnSpc>
                <a:spcPct val="150000"/>
              </a:lnSpc>
              <a:defRPr/>
            </a:pPr>
            <a:r>
              <a:rPr lang="pl-PL" altLang="pl-PL" sz="2400" b="1" dirty="0" smtClean="0"/>
              <a:t>Jednostki zewnętrzne </a:t>
            </a:r>
          </a:p>
          <a:p>
            <a:pPr>
              <a:spcAft>
                <a:spcPts val="600"/>
              </a:spcAft>
              <a:defRPr/>
            </a:pPr>
            <a:r>
              <a:rPr lang="pl-PL" altLang="pl-PL" sz="2400" dirty="0" smtClean="0">
                <a:latin typeface="+mn-lt"/>
              </a:rPr>
              <a:t>&gt; Powiatowy Urząd Pracy</a:t>
            </a:r>
          </a:p>
          <a:p>
            <a:pPr>
              <a:spcAft>
                <a:spcPts val="600"/>
              </a:spcAft>
              <a:defRPr/>
            </a:pPr>
            <a:r>
              <a:rPr lang="pl-PL" altLang="pl-PL" sz="2400" dirty="0" smtClean="0">
                <a:latin typeface="+mn-lt"/>
              </a:rPr>
              <a:t>&gt; Miejska lub Powiatowa Komenda Policji</a:t>
            </a:r>
          </a:p>
          <a:p>
            <a:pPr>
              <a:spcAft>
                <a:spcPts val="600"/>
              </a:spcAft>
              <a:defRPr/>
            </a:pPr>
            <a:r>
              <a:rPr lang="pl-PL" altLang="pl-PL" sz="2400" dirty="0" smtClean="0">
                <a:latin typeface="+mn-lt"/>
              </a:rPr>
              <a:t>&gt; Okręgowa Komisja Egzaminacyjna</a:t>
            </a:r>
          </a:p>
          <a:p>
            <a:pPr>
              <a:spcAft>
                <a:spcPts val="600"/>
              </a:spcAft>
              <a:defRPr/>
            </a:pPr>
            <a:r>
              <a:rPr lang="pl-PL" altLang="pl-PL" sz="2400" dirty="0" smtClean="0">
                <a:latin typeface="+mn-lt"/>
              </a:rPr>
              <a:t>&gt; Główny Urząd Statystyczny</a:t>
            </a:r>
          </a:p>
          <a:p>
            <a:pPr>
              <a:spcAft>
                <a:spcPts val="600"/>
              </a:spcAft>
              <a:defRPr/>
            </a:pPr>
            <a:r>
              <a:rPr lang="pl-PL" altLang="pl-PL" sz="2400" dirty="0" smtClean="0">
                <a:latin typeface="+mn-lt"/>
              </a:rPr>
              <a:t>&gt; Centralny Ośrodek Dokumentacji Geodezyjnej i Kartograficznej</a:t>
            </a:r>
          </a:p>
          <a:p>
            <a:pPr>
              <a:spcAft>
                <a:spcPts val="600"/>
              </a:spcAft>
              <a:defRPr/>
            </a:pPr>
            <a:r>
              <a:rPr lang="pl-PL" altLang="pl-PL" sz="2400" dirty="0" smtClean="0">
                <a:latin typeface="+mn-lt"/>
              </a:rPr>
              <a:t>&gt; Urząd Skarbowy</a:t>
            </a:r>
          </a:p>
          <a:p>
            <a:pPr>
              <a:spcAft>
                <a:spcPts val="600"/>
              </a:spcAft>
              <a:defRPr/>
            </a:pPr>
            <a:r>
              <a:rPr lang="pl-PL" altLang="pl-PL" sz="2400" dirty="0" smtClean="0">
                <a:latin typeface="+mn-lt"/>
              </a:rPr>
              <a:t>&gt; Starostwo Powiatowe </a:t>
            </a:r>
          </a:p>
          <a:p>
            <a:pPr>
              <a:spcAft>
                <a:spcPts val="600"/>
              </a:spcAft>
              <a:defRPr/>
            </a:pPr>
            <a:r>
              <a:rPr lang="pl-PL" altLang="pl-PL" sz="2400" dirty="0" smtClean="0">
                <a:latin typeface="+mn-lt"/>
              </a:rPr>
              <a:t>&gt; Wojewódzki Inspektorat Ochrony Środowiska</a:t>
            </a:r>
          </a:p>
          <a:p>
            <a:pPr>
              <a:spcAft>
                <a:spcPts val="600"/>
              </a:spcAft>
              <a:defRPr/>
            </a:pPr>
            <a:r>
              <a:rPr lang="pl-PL" altLang="pl-PL" sz="2400" dirty="0" smtClean="0">
                <a:latin typeface="+mn-lt"/>
              </a:rPr>
              <a:t>&gt; Państwowa Komisja Wyborcza</a:t>
            </a:r>
          </a:p>
          <a:p>
            <a:pPr>
              <a:spcAft>
                <a:spcPts val="600"/>
              </a:spcAft>
              <a:defRPr/>
            </a:pPr>
            <a:r>
              <a:rPr lang="pl-PL" altLang="pl-PL" sz="2400" dirty="0" smtClean="0">
                <a:latin typeface="+mn-lt"/>
              </a:rPr>
              <a:t>&gt; Urząd Skarbowy</a:t>
            </a:r>
            <a:endParaRPr lang="pl-PL" sz="2400" dirty="0" smtClean="0">
              <a:latin typeface="+mn-lt"/>
              <a:ea typeface="Microsoft YaHei" pitchFamily="34" charset="-122"/>
              <a:cs typeface="Mangal" pitchFamily="18" charset="0"/>
            </a:endParaRP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OCHRONA DANYCH OSOBOWYCH</a:t>
            </a:r>
            <a:endParaRPr lang="pl-PL" dirty="0" smtClean="0">
              <a:latin typeface="Calibri" pitchFamily="34" charset="0"/>
              <a:ea typeface="Microsoft YaHei" pitchFamily="34" charset="-122"/>
              <a:cs typeface="Mangal" pitchFamily="18" charset="0"/>
            </a:endParaRPr>
          </a:p>
          <a:p>
            <a:endParaRPr lang="pl-PL" altLang="pl-PL" sz="1000" dirty="0" smtClean="0"/>
          </a:p>
          <a:p>
            <a:pPr algn="just">
              <a:spcAft>
                <a:spcPts val="1200"/>
              </a:spcAft>
            </a:pPr>
            <a:r>
              <a:rPr lang="pl-PL" altLang="pl-PL" sz="2400" dirty="0" smtClean="0"/>
              <a:t>W diagnozie nie będziemy prezentować danych osobowych. Jednak do wytworzenia statystycznego (uogólnionego) obrazu zjawisk często będziemy wykorzystywać dane ze źródeł, w których są one gromadzone jako dane osobowe. Dane takie dla celów diagnozy będziemy </a:t>
            </a:r>
            <a:r>
              <a:rPr lang="pl-PL" altLang="pl-PL" sz="2400" dirty="0" err="1" smtClean="0"/>
              <a:t>anonimizować</a:t>
            </a:r>
            <a:r>
              <a:rPr lang="pl-PL" altLang="pl-PL" sz="2400" dirty="0" smtClean="0"/>
              <a:t> (przetwarzać tak, aby nie dało się z nich wyczytać niczyich danych osobowych). </a:t>
            </a:r>
          </a:p>
          <a:p>
            <a:pPr algn="just">
              <a:spcAft>
                <a:spcPts val="1200"/>
              </a:spcAft>
            </a:pPr>
            <a:endParaRPr lang="pl-PL" altLang="pl-PL" sz="2400" dirty="0" smtClean="0"/>
          </a:p>
          <a:p>
            <a:pPr algn="just">
              <a:spcAft>
                <a:spcPts val="1200"/>
              </a:spcAft>
            </a:pPr>
            <a:r>
              <a:rPr lang="pl-PL" altLang="pl-PL" sz="2400" dirty="0" smtClean="0"/>
              <a:t>Podmioty przekazujące nam takie dane mogą jednak obawiać się czy nie naruszą w ten sposób przepisów o ochronie danych osobowych. Rozwiejmy ich obawy: oto przykład pisma skierowanego do Powiatowego Urzędu Pracy, zawierającego prośbę o udostępnienie do celów diagnozy danych o zasiłkach dla bezrobotnych:</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DIAGNOZA</a:t>
            </a:r>
          </a:p>
          <a:p>
            <a:pPr algn="ctr"/>
            <a:endParaRPr lang="pl-PL" sz="2800" b="1" dirty="0" smtClean="0"/>
          </a:p>
          <a:p>
            <a:pPr algn="ctr"/>
            <a:endParaRPr lang="pl-PL" sz="2800" b="1" dirty="0" smtClean="0"/>
          </a:p>
          <a:p>
            <a:pPr algn="ctr"/>
            <a:endParaRPr lang="pl-PL" sz="2800" b="1" dirty="0" smtClean="0"/>
          </a:p>
          <a:p>
            <a:pPr algn="ctr"/>
            <a:endParaRPr lang="pl-PL" sz="2800" b="1" dirty="0" smtClean="0"/>
          </a:p>
          <a:p>
            <a:pPr algn="ctr"/>
            <a:endParaRPr lang="pl-PL" sz="2800" b="1" dirty="0" smtClean="0"/>
          </a:p>
          <a:p>
            <a:pPr algn="ctr"/>
            <a:endParaRPr lang="pl-PL" sz="2800" b="1" dirty="0" smtClean="0"/>
          </a:p>
          <a:p>
            <a:pPr algn="ctr"/>
            <a:endParaRPr lang="pl-PL" sz="2800" b="1" dirty="0" smtClean="0"/>
          </a:p>
          <a:p>
            <a:pPr algn="ctr"/>
            <a:endParaRPr lang="pl-PL" sz="2800" b="1" dirty="0" smtClean="0"/>
          </a:p>
          <a:p>
            <a:pPr algn="r"/>
            <a:r>
              <a:rPr lang="pl-PL" sz="2800" b="1" dirty="0" smtClean="0"/>
              <a:t>Bezrobocie</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graphicFrame>
        <p:nvGraphicFramePr>
          <p:cNvPr id="5" name="Wykres 4"/>
          <p:cNvGraphicFramePr/>
          <p:nvPr/>
        </p:nvGraphicFramePr>
        <p:xfrm>
          <a:off x="467544" y="980728"/>
          <a:ext cx="8208912" cy="49685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OCHRONA DANYCH OSOBOWYCH</a:t>
            </a:r>
            <a:endParaRPr lang="pl-PL" dirty="0" smtClean="0">
              <a:latin typeface="Calibri" pitchFamily="34" charset="0"/>
              <a:ea typeface="Microsoft YaHei" pitchFamily="34" charset="-122"/>
              <a:cs typeface="Mangal" pitchFamily="18" charset="0"/>
            </a:endParaRPr>
          </a:p>
          <a:p>
            <a:pPr algn="ctr"/>
            <a:r>
              <a:rPr lang="pl-PL" altLang="pl-PL" sz="2300" i="1" dirty="0" smtClean="0">
                <a:solidFill>
                  <a:srgbClr val="262626"/>
                </a:solidFill>
              </a:rPr>
              <a:t>Zwracamy się z do Państwa prośbą o udostępnienie Prezydentowi Miasta danych niezbędnych do sporządzenia diagnozy do Programu Rewitalizacji. Aktualne dane o wypłacanych zasiłkach dla bezrobotnych wraz z adresami ich pobierania prosimy przekazać nam w formie wstępnie </a:t>
            </a:r>
            <a:r>
              <a:rPr lang="pl-PL" altLang="pl-PL" sz="2300" i="1" dirty="0" err="1" smtClean="0">
                <a:solidFill>
                  <a:srgbClr val="262626"/>
                </a:solidFill>
              </a:rPr>
              <a:t>zanonimizowanej</a:t>
            </a:r>
            <a:r>
              <a:rPr lang="pl-PL" altLang="pl-PL" sz="2300" i="1" dirty="0" smtClean="0">
                <a:solidFill>
                  <a:srgbClr val="262626"/>
                </a:solidFill>
              </a:rPr>
              <a:t> – </a:t>
            </a:r>
            <a:r>
              <a:rPr lang="pl-PL" altLang="pl-PL" sz="2300" b="1" i="1" dirty="0" smtClean="0">
                <a:solidFill>
                  <a:srgbClr val="262626"/>
                </a:solidFill>
              </a:rPr>
              <a:t>bez nazwisk i numerów mieszkań, jedynie z adresem ogólnym (ulica, numer budynku). </a:t>
            </a:r>
            <a:r>
              <a:rPr lang="pl-PL" altLang="pl-PL" sz="2300" i="1" dirty="0" smtClean="0">
                <a:solidFill>
                  <a:srgbClr val="262626"/>
                </a:solidFill>
              </a:rPr>
              <a:t>Informujemy, że dane te będą u nas wykorzystane tylko jednorazowo do sporządzenia analizy rozkładu terytorialnego zjawiska bezrobocia, która </a:t>
            </a:r>
            <a:r>
              <a:rPr lang="pl-PL" altLang="pl-PL" sz="2300" b="1" i="1" dirty="0" smtClean="0">
                <a:solidFill>
                  <a:srgbClr val="262626"/>
                </a:solidFill>
              </a:rPr>
              <a:t>zostanie zapisana wyłącznie w formie w pełni </a:t>
            </a:r>
            <a:r>
              <a:rPr lang="pl-PL" altLang="pl-PL" sz="2300" b="1" i="1" dirty="0" err="1" smtClean="0">
                <a:solidFill>
                  <a:srgbClr val="262626"/>
                </a:solidFill>
              </a:rPr>
              <a:t>zanonimizowanej</a:t>
            </a:r>
            <a:r>
              <a:rPr lang="pl-PL" altLang="pl-PL" sz="2300" b="1" i="1" dirty="0" smtClean="0">
                <a:solidFill>
                  <a:srgbClr val="262626"/>
                </a:solidFill>
              </a:rPr>
              <a:t>, uniemożliwiającej identyfikację jakichkolwiek danych osobowych, w tym także numerów budynków </a:t>
            </a:r>
            <a:r>
              <a:rPr lang="pl-PL" altLang="pl-PL" sz="2300" i="1" dirty="0" smtClean="0">
                <a:solidFill>
                  <a:srgbClr val="262626"/>
                </a:solidFill>
              </a:rPr>
              <a:t>(a więc nie będzie zbiorem danych osobowych). Źródłowy zbiór danych otrzymanych od Państwa nie będzie przetwarzany u nas w jakikolwiek inny sposób i po dokonaniu analizy statystycznej zostanie niezwłocznie trwale usunięty, o czym poinformujemy Państwa odrębnie.</a:t>
            </a:r>
          </a:p>
          <a:p>
            <a:endParaRPr lang="pl-PL" alt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DIAGNOZA</a:t>
            </a:r>
          </a:p>
          <a:p>
            <a:pPr eaLnBrk="1" hangingPunct="1">
              <a:spcAft>
                <a:spcPct val="0"/>
              </a:spcAft>
              <a:buSzPct val="45000"/>
              <a:buFont typeface="StarSymbol"/>
              <a:buNone/>
            </a:pPr>
            <a:endParaRPr lang="pl-PL" sz="1100" dirty="0" smtClean="0">
              <a:latin typeface="Calibri" pitchFamily="34" charset="0"/>
              <a:ea typeface="Microsoft YaHei" pitchFamily="34" charset="-122"/>
              <a:cs typeface="Mangal" pitchFamily="18" charset="0"/>
            </a:endParaRPr>
          </a:p>
          <a:p>
            <a:pPr algn="just"/>
            <a:r>
              <a:rPr lang="pl-PL" sz="2600" b="1" dirty="0" smtClean="0">
                <a:solidFill>
                  <a:srgbClr val="C00000"/>
                </a:solidFill>
              </a:rPr>
              <a:t>Jak będziemy zbierać dane aby móc określić wartość wskaźnika dla każdej jednostki powierzchni?</a:t>
            </a:r>
          </a:p>
          <a:p>
            <a:pPr algn="just"/>
            <a:r>
              <a:rPr lang="pl-PL" sz="2600" dirty="0" smtClean="0"/>
              <a:t>a/ punkty adresowe, np.:</a:t>
            </a:r>
          </a:p>
          <a:p>
            <a:pPr algn="just">
              <a:buFont typeface="Wingdings" pitchFamily="2" charset="2"/>
              <a:buChar char="q"/>
            </a:pPr>
            <a:r>
              <a:rPr lang="pl-PL" sz="2600" dirty="0" smtClean="0"/>
              <a:t>odsetek osób w wieku przedprodukcyjnym (0-17) w ogólnej liczbie ludności</a:t>
            </a:r>
          </a:p>
          <a:p>
            <a:pPr algn="just">
              <a:buFont typeface="Wingdings" pitchFamily="2" charset="2"/>
              <a:buChar char="q"/>
            </a:pPr>
            <a:r>
              <a:rPr lang="pl-PL" sz="2600" dirty="0" smtClean="0"/>
              <a:t>odsetek osób korzystających z dodatków mieszkaniowych</a:t>
            </a:r>
          </a:p>
          <a:p>
            <a:pPr algn="just">
              <a:buFont typeface="Wingdings" pitchFamily="2" charset="2"/>
              <a:buChar char="q"/>
            </a:pPr>
            <a:r>
              <a:rPr lang="pl-PL" sz="2600" dirty="0" smtClean="0"/>
              <a:t>liczba czynów karalnych nieletnich na 1 tys. ludności</a:t>
            </a:r>
          </a:p>
          <a:p>
            <a:pPr algn="just">
              <a:buFont typeface="Wingdings" pitchFamily="2" charset="2"/>
              <a:buChar char="q"/>
            </a:pPr>
            <a:r>
              <a:rPr lang="pl-PL" sz="2600" dirty="0" smtClean="0"/>
              <a:t>zmiana procentowa wskaźnika aktywności gospodarczej w okresie ostatnich np. 5 lat</a:t>
            </a:r>
          </a:p>
          <a:p>
            <a:pPr algn="just"/>
            <a:endParaRPr lang="pl-PL" sz="2600" dirty="0" smtClean="0"/>
          </a:p>
          <a:p>
            <a:pPr algn="just" eaLnBrk="1" hangingPunct="1">
              <a:spcAft>
                <a:spcPct val="0"/>
              </a:spcAft>
              <a:buSzPct val="45000"/>
              <a:buFont typeface="StarSymbol"/>
              <a:buNone/>
            </a:pPr>
            <a:endParaRPr lang="pl-PL" sz="26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DIAGNOZA</a:t>
            </a:r>
          </a:p>
          <a:p>
            <a:pPr eaLnBrk="1" hangingPunct="1">
              <a:spcAft>
                <a:spcPct val="0"/>
              </a:spcAft>
              <a:buSzPct val="45000"/>
              <a:buFont typeface="StarSymbol"/>
              <a:buNone/>
            </a:pPr>
            <a:endParaRPr lang="pl-PL" sz="2600" dirty="0" smtClean="0">
              <a:latin typeface="Calibri" pitchFamily="34" charset="0"/>
              <a:ea typeface="Microsoft YaHei" pitchFamily="34" charset="-122"/>
              <a:cs typeface="Mangal" pitchFamily="18" charset="0"/>
            </a:endParaRPr>
          </a:p>
          <a:p>
            <a:r>
              <a:rPr lang="pl-PL" sz="2600" dirty="0" smtClean="0"/>
              <a:t>Jak będziemy zbierać dane aby móc określić wartość wskaźnika dla każdej jednostki powierzchni?</a:t>
            </a:r>
          </a:p>
          <a:p>
            <a:r>
              <a:rPr lang="pl-PL" sz="2600" dirty="0" smtClean="0"/>
              <a:t>b/ ulice</a:t>
            </a:r>
          </a:p>
          <a:p>
            <a:r>
              <a:rPr lang="pl-PL" sz="2600" dirty="0" smtClean="0"/>
              <a:t>Konieczność podziału większych ulic na odcinki</a:t>
            </a:r>
          </a:p>
          <a:p>
            <a:pPr algn="just"/>
            <a:endParaRPr lang="pl-PL" sz="26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DIAGNOZA</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r>
              <a:rPr lang="pl-PL" sz="2600" dirty="0" smtClean="0"/>
              <a:t>Po zebraniu danych należy obliczyć dany wskaźnik dla każdej jednostki.</a:t>
            </a:r>
          </a:p>
          <a:p>
            <a:pPr algn="just"/>
            <a:r>
              <a:rPr lang="pl-PL" sz="2600" dirty="0" smtClean="0"/>
              <a:t>Należy określić czy wartość wskaźnika w jednostce jest powyżej czy poniżej średniej dla miasta</a:t>
            </a:r>
          </a:p>
          <a:p>
            <a:pPr algn="just"/>
            <a:r>
              <a:rPr lang="pl-PL" sz="2600" dirty="0" smtClean="0"/>
              <a:t>W taki sam sposób należy obliczyć dla każdej jednostki pozostałe wskaźniki</a:t>
            </a:r>
          </a:p>
          <a:p>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DIAGNOZA</a:t>
            </a:r>
          </a:p>
          <a:p>
            <a:pPr eaLnBrk="1" hangingPunct="1">
              <a:spcAft>
                <a:spcPct val="0"/>
              </a:spcAft>
              <a:buSzPct val="45000"/>
              <a:buFont typeface="StarSymbol"/>
              <a:buNone/>
            </a:pPr>
            <a:endParaRPr lang="pl-PL" sz="2600" dirty="0" smtClean="0">
              <a:latin typeface="Calibri" pitchFamily="34" charset="0"/>
              <a:ea typeface="Microsoft YaHei" pitchFamily="34" charset="-122"/>
              <a:cs typeface="Mangal" pitchFamily="18" charset="0"/>
            </a:endParaRPr>
          </a:p>
          <a:p>
            <a:pPr algn="just"/>
            <a:r>
              <a:rPr lang="pl-PL" altLang="pl-PL" sz="2800" dirty="0" smtClean="0"/>
              <a:t>Identyfikacja koncentracji negatywnych zjawisk społecznych jest fundamentem diagnozy.</a:t>
            </a:r>
          </a:p>
          <a:p>
            <a:pPr algn="just" eaLnBrk="1" hangingPunct="1">
              <a:spcAft>
                <a:spcPct val="0"/>
              </a:spcAft>
              <a:buSzPct val="45000"/>
              <a:buFont typeface="StarSymbol"/>
              <a:buNone/>
            </a:pPr>
            <a:endParaRPr lang="pl-PL" sz="2800" dirty="0" smtClean="0">
              <a:latin typeface="Calibri" pitchFamily="34" charset="0"/>
              <a:ea typeface="Microsoft YaHei" pitchFamily="34" charset="-122"/>
              <a:cs typeface="Mangal" pitchFamily="18" charset="0"/>
            </a:endParaRPr>
          </a:p>
          <a:p>
            <a:pPr algn="just" eaLnBrk="1" hangingPunct="1">
              <a:spcAft>
                <a:spcPct val="0"/>
              </a:spcAft>
              <a:buSzPct val="45000"/>
              <a:buFont typeface="StarSymbol"/>
              <a:buNone/>
            </a:pPr>
            <a:r>
              <a:rPr lang="pl-PL" altLang="pl-PL" sz="2800" dirty="0" smtClean="0"/>
              <a:t>Każdy program rewitalizacji powinien być rozpoczęty diagnozą, która dopasowana jest do problemów występujących w analizowanym mieście</a:t>
            </a:r>
            <a:endParaRPr lang="pl-PL" sz="28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WYZNACZENIE OBSZARU</a:t>
            </a:r>
          </a:p>
          <a:p>
            <a:pPr algn="just">
              <a:spcAft>
                <a:spcPts val="1200"/>
              </a:spcAft>
            </a:pPr>
            <a:r>
              <a:rPr lang="pl-PL" sz="2600" b="1" u="sng" dirty="0" smtClean="0"/>
              <a:t>gdzie w mieście znajdują się obszary kryzysowe pod względem społecznym?</a:t>
            </a:r>
            <a:endParaRPr lang="pl-PL" sz="2600" dirty="0" smtClean="0"/>
          </a:p>
          <a:p>
            <a:pPr algn="just">
              <a:spcAft>
                <a:spcPts val="1200"/>
              </a:spcAft>
            </a:pPr>
            <a:r>
              <a:rPr lang="pl-PL" sz="2600" dirty="0" smtClean="0"/>
              <a:t>1 podzielmy miasto na mniejsze fragmenty,</a:t>
            </a:r>
          </a:p>
          <a:p>
            <a:pPr algn="just">
              <a:spcAft>
                <a:spcPts val="1200"/>
              </a:spcAft>
            </a:pPr>
            <a:r>
              <a:rPr lang="pl-PL" sz="2600" dirty="0" smtClean="0"/>
              <a:t>2 zbadajmy każdy fragment wg takich samych kryteriów – zastosujmy taki sam zestaw wskaźników w każdym fragmencie,</a:t>
            </a:r>
          </a:p>
          <a:p>
            <a:pPr algn="just">
              <a:spcAft>
                <a:spcPts val="1200"/>
              </a:spcAft>
            </a:pPr>
            <a:r>
              <a:rPr lang="pl-PL" sz="2600" dirty="0" smtClean="0"/>
              <a:t>3 zobaczmy które fragmenty cechuje najtrudniejsza sytuacja (nałożenie się wielu niekorzystnych zjawisk). </a:t>
            </a:r>
          </a:p>
          <a:p>
            <a:pPr algn="just">
              <a:spcAft>
                <a:spcPts val="1200"/>
              </a:spcAft>
            </a:pPr>
            <a:endParaRPr lang="pl-PL" sz="1100" dirty="0" smtClean="0"/>
          </a:p>
          <a:p>
            <a:pPr algn="just"/>
            <a:endParaRPr lang="pl-PL" sz="2600" dirty="0" smtClean="0"/>
          </a:p>
          <a:p>
            <a:pPr algn="just"/>
            <a:endParaRPr lang="pl-PL" sz="2600" dirty="0" smtClean="0"/>
          </a:p>
          <a:p>
            <a:endParaRPr lang="pl-PL" sz="2400" dirty="0" smtClean="0"/>
          </a:p>
          <a:p>
            <a:pPr>
              <a:spcAft>
                <a:spcPts val="600"/>
              </a:spcAft>
            </a:pPr>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WYZNACZENIE OBSZARU</a:t>
            </a:r>
          </a:p>
          <a:p>
            <a:pPr eaLnBrk="1" hangingPunct="1">
              <a:spcAft>
                <a:spcPct val="0"/>
              </a:spcAft>
              <a:buSzPct val="45000"/>
              <a:buFont typeface="StarSymbol"/>
              <a:buNone/>
            </a:pPr>
            <a:r>
              <a:rPr lang="pl-PL" sz="2400" dirty="0" smtClean="0"/>
              <a:t>Zaczynamy od wyznaczenia obszaru szczególnej koncentracji negatywnych zjawisk społecznych</a:t>
            </a:r>
            <a:endParaRPr lang="pl-PL" sz="2400" dirty="0" smtClean="0">
              <a:latin typeface="Calibri" pitchFamily="34" charset="0"/>
              <a:ea typeface="Microsoft YaHei" pitchFamily="34" charset="-122"/>
              <a:cs typeface="Mangal" pitchFamily="18" charset="0"/>
            </a:endParaRPr>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5" name="Obraz 5"/>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15616" y="2276872"/>
            <a:ext cx="6940550" cy="421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WYZNACZENIE OBSZARU</a:t>
            </a:r>
          </a:p>
          <a:p>
            <a:pPr algn="just"/>
            <a:r>
              <a:rPr lang="pl-PL" sz="2000" dirty="0" smtClean="0">
                <a:solidFill>
                  <a:srgbClr val="262626"/>
                </a:solidFill>
                <a:latin typeface="Arial" charset="0"/>
                <a:cs typeface="Arial" charset="0"/>
              </a:rPr>
              <a:t>Następnie stwierdzamy, czy na tym obszarze występuje co najmniej  jedno z negatywnych zjawisk wymienionych w punktach 1, 2, 3 lub 4 ustępu 1 art. 9 ustawy o rewitalizacji.</a:t>
            </a:r>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5" name="Obraz 1"/>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87624" y="2636912"/>
            <a:ext cx="6826250" cy="3868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OBSZAR  ZDEGRADOWANY</a:t>
            </a:r>
          </a:p>
          <a:p>
            <a:pPr>
              <a:spcBef>
                <a:spcPts val="0"/>
              </a:spcBef>
              <a:spcAft>
                <a:spcPts val="600"/>
              </a:spcAft>
            </a:pPr>
            <a:r>
              <a:rPr lang="pl-PL" sz="2400" b="1" dirty="0" smtClean="0">
                <a:latin typeface="+mn-lt"/>
              </a:rPr>
              <a:t>Obszar zdegradowany </a:t>
            </a:r>
            <a:r>
              <a:rPr lang="pl-PL" sz="2400" dirty="0" smtClean="0">
                <a:latin typeface="+mn-lt"/>
              </a:rPr>
              <a:t>– obszar, na którym zidentyfikowano stan kryzysowy. </a:t>
            </a:r>
          </a:p>
          <a:p>
            <a:pPr algn="r">
              <a:spcBef>
                <a:spcPts val="0"/>
              </a:spcBef>
              <a:spcAft>
                <a:spcPts val="600"/>
              </a:spcAft>
            </a:pPr>
            <a:r>
              <a:rPr lang="pl-PL" sz="1800" i="1" dirty="0" smtClean="0">
                <a:latin typeface="+mn-lt"/>
              </a:rPr>
              <a:t>Wytyczne w zakresie rewitalizacji w programach operacyjnych na lata 2014-2020.</a:t>
            </a:r>
            <a:endParaRPr lang="pl-PL" sz="1800" dirty="0" smtClean="0">
              <a:latin typeface="+mn-lt"/>
            </a:endParaRPr>
          </a:p>
          <a:p>
            <a:pPr>
              <a:spcBef>
                <a:spcPts val="0"/>
              </a:spcBef>
              <a:spcAft>
                <a:spcPts val="0"/>
              </a:spcAft>
            </a:pPr>
            <a:r>
              <a:rPr lang="pl-PL" sz="2200" dirty="0" smtClean="0">
                <a:latin typeface="+mn-lt"/>
              </a:rPr>
              <a:t> </a:t>
            </a:r>
          </a:p>
          <a:p>
            <a:pPr>
              <a:spcBef>
                <a:spcPts val="0"/>
              </a:spcBef>
              <a:spcAft>
                <a:spcPts val="600"/>
              </a:spcAft>
            </a:pPr>
            <a:r>
              <a:rPr lang="pl-PL" sz="2400" dirty="0" smtClean="0">
                <a:latin typeface="+mn-lt"/>
              </a:rPr>
              <a:t>Obszar gminy znajdujący się w stanie kryzysowym z powodu </a:t>
            </a:r>
            <a:r>
              <a:rPr lang="pl-PL" sz="2400" b="1" dirty="0" smtClean="0">
                <a:latin typeface="+mn-lt"/>
              </a:rPr>
              <a:t>koncentracji negatywnych zjawisk społecznych</a:t>
            </a:r>
            <a:r>
              <a:rPr lang="pl-PL" sz="2400" dirty="0" smtClean="0">
                <a:latin typeface="+mn-lt"/>
              </a:rPr>
              <a:t> (…), można wyznaczyć jako </a:t>
            </a:r>
            <a:r>
              <a:rPr lang="pl-PL" sz="2400" b="1" dirty="0" smtClean="0">
                <a:latin typeface="+mn-lt"/>
              </a:rPr>
              <a:t>obszar zdegradowany </a:t>
            </a:r>
            <a:r>
              <a:rPr lang="pl-PL" sz="2400" dirty="0" smtClean="0">
                <a:latin typeface="+mn-lt"/>
              </a:rPr>
              <a:t>w przypadku występowania na nim ponadto co najmniej jednego z następujących negatywnych zjawisk: </a:t>
            </a:r>
          </a:p>
          <a:p>
            <a:pPr lvl="1">
              <a:spcBef>
                <a:spcPts val="0"/>
              </a:spcBef>
              <a:spcAft>
                <a:spcPts val="600"/>
              </a:spcAft>
            </a:pPr>
            <a:r>
              <a:rPr lang="pl-PL" sz="2400" dirty="0" smtClean="0">
                <a:latin typeface="+mn-lt"/>
              </a:rPr>
              <a:t>gospodarczych (…) lub </a:t>
            </a:r>
          </a:p>
          <a:p>
            <a:pPr lvl="1">
              <a:spcBef>
                <a:spcPts val="0"/>
              </a:spcBef>
              <a:spcAft>
                <a:spcPts val="600"/>
              </a:spcAft>
            </a:pPr>
            <a:r>
              <a:rPr lang="pl-PL" sz="2400" dirty="0" smtClean="0">
                <a:latin typeface="+mn-lt"/>
              </a:rPr>
              <a:t>środowiskowych (…), lub </a:t>
            </a:r>
          </a:p>
          <a:p>
            <a:pPr lvl="1">
              <a:spcBef>
                <a:spcPts val="0"/>
              </a:spcBef>
              <a:spcAft>
                <a:spcPts val="600"/>
              </a:spcAft>
            </a:pPr>
            <a:r>
              <a:rPr lang="pl-PL" sz="2400" dirty="0" smtClean="0">
                <a:latin typeface="+mn-lt"/>
              </a:rPr>
              <a:t>przestrzenno-funkcjonalnych, lub </a:t>
            </a:r>
          </a:p>
          <a:p>
            <a:pPr lvl="1">
              <a:spcBef>
                <a:spcPts val="0"/>
              </a:spcBef>
              <a:spcAft>
                <a:spcPts val="600"/>
              </a:spcAft>
            </a:pPr>
            <a:r>
              <a:rPr lang="pl-PL" sz="2400" dirty="0" smtClean="0">
                <a:latin typeface="+mn-lt"/>
              </a:rPr>
              <a:t>technicznych (…). </a:t>
            </a:r>
          </a:p>
          <a:p>
            <a:pPr algn="r">
              <a:spcBef>
                <a:spcPts val="0"/>
              </a:spcBef>
              <a:spcAft>
                <a:spcPts val="600"/>
              </a:spcAft>
            </a:pPr>
            <a:r>
              <a:rPr lang="pl-PL" sz="1800" i="1" dirty="0" smtClean="0">
                <a:latin typeface="+mn-lt"/>
              </a:rPr>
              <a:t>Ustawa o rewitalizacji, art. 9. ust. 1.: </a:t>
            </a:r>
            <a:endParaRPr lang="pl-PL" sz="1800" dirty="0" smtClean="0">
              <a:latin typeface="+mn-lt"/>
            </a:endParaRPr>
          </a:p>
          <a:p>
            <a:pPr>
              <a:spcBef>
                <a:spcPts val="0"/>
              </a:spcBef>
              <a:spcAft>
                <a:spcPts val="600"/>
              </a:spcAft>
            </a:pPr>
            <a:r>
              <a:rPr lang="pl-PL" sz="2200" dirty="0" smtClean="0">
                <a:latin typeface="+mn-lt"/>
              </a:rPr>
              <a:t> </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OBSZAR  ZDEGRADOWANY</a:t>
            </a:r>
          </a:p>
          <a:p>
            <a:pPr algn="just" eaLnBrk="1" hangingPunct="1">
              <a:buFont typeface="Calibri" pitchFamily="34" charset="0"/>
              <a:buAutoNum type="arabicParenR"/>
            </a:pPr>
            <a:r>
              <a:rPr lang="pl-PL" sz="2000" dirty="0" smtClean="0">
                <a:solidFill>
                  <a:schemeClr val="tx1"/>
                </a:solidFill>
                <a:latin typeface="Arial" charset="0"/>
                <a:cs typeface="Arial" charset="0"/>
              </a:rPr>
              <a:t>gospodarczych – w szczególności niskiego stopnia przedsiębiorczości, słabej kondycji lokalnych przedsiębiorstw lub </a:t>
            </a:r>
          </a:p>
          <a:p>
            <a:pPr algn="just" eaLnBrk="1" hangingPunct="1">
              <a:buFont typeface="Calibri" pitchFamily="34" charset="0"/>
              <a:buAutoNum type="arabicParenR"/>
            </a:pPr>
            <a:r>
              <a:rPr lang="pl-PL" sz="2000" dirty="0" smtClean="0">
                <a:solidFill>
                  <a:schemeClr val="tx1"/>
                </a:solidFill>
                <a:latin typeface="Arial" charset="0"/>
                <a:cs typeface="Arial" charset="0"/>
              </a:rPr>
              <a:t>środowiskowych – w szczególności przekroczenia standardów jakości środowiska, obecności odpadów stwarzających zagrożenie dla życia, zdrowia ludzi lub stanu środowiska, lub </a:t>
            </a:r>
          </a:p>
          <a:p>
            <a:pPr algn="just" eaLnBrk="1" hangingPunct="1">
              <a:buFont typeface="Calibri" pitchFamily="34" charset="0"/>
              <a:buAutoNum type="arabicParenR"/>
            </a:pPr>
            <a:r>
              <a:rPr lang="pl-PL" sz="2000" dirty="0" smtClean="0">
                <a:solidFill>
                  <a:schemeClr val="tx1"/>
                </a:solidFill>
                <a:latin typeface="Arial" charset="0"/>
                <a:cs typeface="Arial" charset="0"/>
              </a:rPr>
              <a:t>przestrzenno-funkcjonalnych – w szczególności niewystarczającego wyposażenia w infrastrukturę techniczną i społeczną lub jej złego stanu technicznego, braku dostępu do podstawowych usług lub ich niskiej jakości, niedostosowania rozwiązań urbanistycznych do zmieniających się funkcji obszaru, niskiego poziomu obsługi komunikacyjnej, niedoboru lub niskiej jakości terenów publicznych, lub </a:t>
            </a:r>
          </a:p>
          <a:p>
            <a:pPr algn="just" eaLnBrk="1" hangingPunct="1">
              <a:buFont typeface="Calibri" pitchFamily="34" charset="0"/>
              <a:buAutoNum type="arabicParenR"/>
            </a:pPr>
            <a:r>
              <a:rPr lang="pl-PL" sz="2000" dirty="0" smtClean="0">
                <a:solidFill>
                  <a:schemeClr val="tx1"/>
                </a:solidFill>
                <a:latin typeface="Arial" charset="0"/>
                <a:cs typeface="Arial" charset="0"/>
              </a:rPr>
              <a:t>technicznych – w szczególności degradacji stanu technicznego obiektów budowlanych, w tym o przeznaczeniu mieszkaniowym, oraz niefunkcjonowaniu rozwiązań technicznych umożliwiających efektywne korzystanie z obiektów budowlanych, w szczególności w zakresie energooszczędności i ochrony środowiska. </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DIAGNOZA</a:t>
            </a:r>
          </a:p>
          <a:p>
            <a:pPr algn="ctr"/>
            <a:endParaRPr lang="pl-PL" sz="2800" b="1" dirty="0" smtClean="0"/>
          </a:p>
          <a:p>
            <a:pPr algn="ctr"/>
            <a:endParaRPr lang="pl-PL" sz="2800" b="1" dirty="0" smtClean="0"/>
          </a:p>
          <a:p>
            <a:pPr algn="ctr"/>
            <a:endParaRPr lang="pl-PL" sz="2800" b="1" dirty="0" smtClean="0"/>
          </a:p>
          <a:p>
            <a:pPr algn="ctr"/>
            <a:endParaRPr lang="pl-PL" sz="2800" b="1" dirty="0" smtClean="0"/>
          </a:p>
          <a:p>
            <a:pPr algn="ctr"/>
            <a:endParaRPr lang="pl-PL" sz="2800" b="1" dirty="0" smtClean="0"/>
          </a:p>
          <a:p>
            <a:pPr algn="ctr"/>
            <a:endParaRPr lang="pl-PL" sz="2800" b="1" dirty="0" smtClean="0"/>
          </a:p>
          <a:p>
            <a:pPr algn="ctr"/>
            <a:endParaRPr lang="pl-PL" sz="2800" b="1" dirty="0" smtClean="0"/>
          </a:p>
          <a:p>
            <a:pPr algn="ctr"/>
            <a:endParaRPr lang="pl-PL" sz="2800" b="1" dirty="0" smtClean="0"/>
          </a:p>
          <a:p>
            <a:pPr algn="r"/>
            <a:r>
              <a:rPr lang="pl-PL" sz="2800" b="1" dirty="0" smtClean="0"/>
              <a:t>Działalność gospodarcza</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ctr"/>
            <a:endParaRPr lang="pl-PL" sz="2800" b="1"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graphicFrame>
        <p:nvGraphicFramePr>
          <p:cNvPr id="5" name="Wykres 4"/>
          <p:cNvGraphicFramePr/>
          <p:nvPr/>
        </p:nvGraphicFramePr>
        <p:xfrm>
          <a:off x="539552" y="1412776"/>
          <a:ext cx="8064895" cy="46805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OBSZAR  REWITALIZACJI</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lnSpc>
                <a:spcPct val="107000"/>
              </a:lnSpc>
              <a:spcAft>
                <a:spcPts val="800"/>
              </a:spcAft>
              <a:defRPr/>
            </a:pPr>
            <a:r>
              <a:rPr lang="pl-PL" sz="2600" b="1" dirty="0" smtClean="0">
                <a:ea typeface="Calibri" panose="020F0502020204030204" pitchFamily="34" charset="0"/>
                <a:cs typeface="Times New Roman" panose="02020603050405020304" pitchFamily="18" charset="0"/>
              </a:rPr>
              <a:t>Obszar rewitalizacji </a:t>
            </a:r>
            <a:r>
              <a:rPr lang="pl-PL" sz="2600" dirty="0" smtClean="0">
                <a:ea typeface="Calibri" panose="020F0502020204030204" pitchFamily="34" charset="0"/>
                <a:cs typeface="Times New Roman" panose="02020603050405020304" pitchFamily="18" charset="0"/>
              </a:rPr>
              <a:t>– obszar obejmujący całość lub część obszaru zdegradowanego, cechujący się szczególną koncentracją negatywnych zjawisk, na którym z uwagi na istotne znaczenie dla rozwoju lokalnego, zamierza się prowadzić rewitalizację. Obszar rewitalizacji może być podzielony na podobszary, w tym nieposiadające wspólnych granic, ale nie może obejmować terenów większych niż 20% powierzchni gminy oraz zamieszkanych przez więcej niż 30% jej mieszkańców.</a:t>
            </a:r>
          </a:p>
          <a:p>
            <a:pPr algn="r">
              <a:lnSpc>
                <a:spcPct val="107000"/>
              </a:lnSpc>
              <a:spcAft>
                <a:spcPts val="800"/>
              </a:spcAft>
              <a:defRPr/>
            </a:pPr>
            <a:r>
              <a:rPr lang="pl-PL" sz="1800" dirty="0" smtClean="0"/>
              <a:t>Wytyczne w zakresie rewitalizacji w programach operacyjnych na lata 2014-2020.</a:t>
            </a:r>
            <a:endParaRPr lang="pl-PL" sz="1800" dirty="0" smtClean="0">
              <a:ea typeface="Calibri" panose="020F0502020204030204" pitchFamily="34" charset="0"/>
              <a:cs typeface="Times New Roman" panose="02020603050405020304" pitchFamily="18" charset="0"/>
            </a:endParaRPr>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PRZYKŁAD</a:t>
            </a:r>
            <a:endParaRPr lang="pl-PL"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graphicFrame>
        <p:nvGraphicFramePr>
          <p:cNvPr id="7" name="Tabela 6"/>
          <p:cNvGraphicFramePr>
            <a:graphicFrameLocks noGrp="1"/>
          </p:cNvGraphicFramePr>
          <p:nvPr/>
        </p:nvGraphicFramePr>
        <p:xfrm>
          <a:off x="251520" y="1412783"/>
          <a:ext cx="8712968" cy="5228513"/>
        </p:xfrm>
        <a:graphic>
          <a:graphicData uri="http://schemas.openxmlformats.org/drawingml/2006/table">
            <a:tbl>
              <a:tblPr/>
              <a:tblGrid>
                <a:gridCol w="1806257"/>
                <a:gridCol w="1099299"/>
                <a:gridCol w="962350"/>
                <a:gridCol w="1095599"/>
                <a:gridCol w="1006765"/>
                <a:gridCol w="877219"/>
                <a:gridCol w="903129"/>
                <a:gridCol w="962350"/>
              </a:tblGrid>
              <a:tr h="1360429">
                <a:tc>
                  <a:txBody>
                    <a:bodyPr/>
                    <a:lstStyle/>
                    <a:p>
                      <a:pPr algn="ctr" fontAlgn="ctr"/>
                      <a:r>
                        <a:rPr lang="pl-PL" sz="1200" b="1" i="0" u="none" strike="noStrike" dirty="0">
                          <a:solidFill>
                            <a:srgbClr val="000000"/>
                          </a:solidFill>
                          <a:latin typeface="Calibri"/>
                        </a:rPr>
                        <a:t>Miejscowość</a:t>
                      </a:r>
                    </a:p>
                  </a:txBody>
                  <a:tcPr marL="7776" marR="7776" marT="7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a:solidFill>
                            <a:srgbClr val="000000"/>
                          </a:solidFill>
                          <a:latin typeface="Calibri"/>
                        </a:rPr>
                        <a:t>W1 - Liczba osób korzystających z pomocy społecznej na 1000 osób</a:t>
                      </a:r>
                    </a:p>
                  </a:txBody>
                  <a:tcPr marL="7776" marR="7776" marT="7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pl-PL" sz="1200" b="1" i="0" u="none" strike="noStrike">
                          <a:solidFill>
                            <a:srgbClr val="000000"/>
                          </a:solidFill>
                          <a:latin typeface="Calibri"/>
                        </a:rPr>
                        <a:t>W2 - Liczba osób pobierających dodatki mieszkaniowe na 1000 osób</a:t>
                      </a:r>
                    </a:p>
                  </a:txBody>
                  <a:tcPr marL="7776" marR="7776" marT="7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pl-PL" sz="1200" b="1" i="0" u="none" strike="noStrike" dirty="0">
                          <a:solidFill>
                            <a:srgbClr val="000000"/>
                          </a:solidFill>
                          <a:latin typeface="Calibri"/>
                        </a:rPr>
                        <a:t>W3 - Liczba dzieci w szkołach otrzymujących stypendium socjalne na 1000 osób</a:t>
                      </a:r>
                    </a:p>
                  </a:txBody>
                  <a:tcPr marL="7776" marR="7776" marT="7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pl-PL" sz="1200" b="1" i="0" u="none" strike="noStrike">
                          <a:solidFill>
                            <a:srgbClr val="000000"/>
                          </a:solidFill>
                          <a:latin typeface="Calibri"/>
                        </a:rPr>
                        <a:t>W4 - Liczba niebieskich kart na 1000 osób</a:t>
                      </a:r>
                    </a:p>
                  </a:txBody>
                  <a:tcPr marL="7776" marR="7776" marT="7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pl-PL" sz="1200" b="1" i="0" u="none" strike="noStrike">
                          <a:solidFill>
                            <a:srgbClr val="000000"/>
                          </a:solidFill>
                          <a:latin typeface="Calibri"/>
                        </a:rPr>
                        <a:t>W5 - Liczba przestępstw na 1000 osób</a:t>
                      </a:r>
                    </a:p>
                  </a:txBody>
                  <a:tcPr marL="7776" marR="7776" marT="7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pl-PL" sz="1200" b="1" i="0" u="none" strike="noStrike">
                          <a:solidFill>
                            <a:srgbClr val="000000"/>
                          </a:solidFill>
                          <a:latin typeface="Calibri"/>
                        </a:rPr>
                        <a:t>W6 - Ilość NGO na 1000 osób</a:t>
                      </a:r>
                    </a:p>
                  </a:txBody>
                  <a:tcPr marL="7776" marR="7776" marT="7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pl-PL" sz="1200" b="1" i="0" u="none" strike="noStrike">
                          <a:solidFill>
                            <a:srgbClr val="000000"/>
                          </a:solidFill>
                          <a:latin typeface="Calibri"/>
                        </a:rPr>
                        <a:t>W7 - Saldo migracji w latach 2013-2015 na 1000 osób</a:t>
                      </a:r>
                    </a:p>
                  </a:txBody>
                  <a:tcPr marL="7776" marR="7776" marT="7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r>
              <a:tr h="203049">
                <a:tc>
                  <a:txBody>
                    <a:bodyPr/>
                    <a:lstStyle/>
                    <a:p>
                      <a:pPr algn="l" fontAlgn="b"/>
                      <a:r>
                        <a:rPr lang="pl-PL" sz="1200" b="0" i="0" u="none" strike="noStrike">
                          <a:solidFill>
                            <a:srgbClr val="000000"/>
                          </a:solidFill>
                          <a:latin typeface="Calibri"/>
                        </a:rPr>
                        <a:t>Wierzbica - Osada</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45,2</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22,29</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1,24</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10,53</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1,24</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6,19</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03049">
                <a:tc>
                  <a:txBody>
                    <a:bodyPr/>
                    <a:lstStyle/>
                    <a:p>
                      <a:pPr algn="l" fontAlgn="b"/>
                      <a:r>
                        <a:rPr lang="pl-PL" sz="1200" b="0" i="0" u="none" strike="noStrike">
                          <a:solidFill>
                            <a:srgbClr val="000000"/>
                          </a:solidFill>
                          <a:latin typeface="Calibri"/>
                        </a:rPr>
                        <a:t>Wierzbica - Osiedle</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88,66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59,58</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22,88</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1,91</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11,44</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2,86</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-70,07</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r>
              <a:tr h="203049">
                <a:tc>
                  <a:txBody>
                    <a:bodyPr/>
                    <a:lstStyle/>
                    <a:p>
                      <a:pPr algn="l" fontAlgn="b"/>
                      <a:r>
                        <a:rPr lang="pl-PL" sz="1200" b="0" i="0" u="none" strike="noStrike">
                          <a:solidFill>
                            <a:srgbClr val="000000"/>
                          </a:solidFill>
                          <a:latin typeface="Calibri"/>
                        </a:rPr>
                        <a:t>Błędów</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21,05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68,42</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10,53</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-10,53</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03049">
                <a:tc>
                  <a:txBody>
                    <a:bodyPr/>
                    <a:lstStyle/>
                    <a:p>
                      <a:pPr algn="l" fontAlgn="b"/>
                      <a:r>
                        <a:rPr lang="pl-PL" sz="1200" b="0" i="0" u="none" strike="noStrike">
                          <a:solidFill>
                            <a:srgbClr val="000000"/>
                          </a:solidFill>
                          <a:latin typeface="Calibri"/>
                        </a:rPr>
                        <a:t>Dąbrówka Warszawska</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82,04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1,55</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40,25</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1,55</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7,74</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-1,55</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03049">
                <a:tc>
                  <a:txBody>
                    <a:bodyPr/>
                    <a:lstStyle/>
                    <a:p>
                      <a:pPr algn="l" fontAlgn="b"/>
                      <a:r>
                        <a:rPr lang="pl-PL" sz="1200" b="0" i="0" u="none" strike="noStrike">
                          <a:solidFill>
                            <a:srgbClr val="000000"/>
                          </a:solidFill>
                          <a:latin typeface="Calibri"/>
                        </a:rPr>
                        <a:t>Łączany</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90,26</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31,52</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2,87</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2,87</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-27,22</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r>
              <a:tr h="203049">
                <a:tc>
                  <a:txBody>
                    <a:bodyPr/>
                    <a:lstStyle/>
                    <a:p>
                      <a:pPr algn="l" fontAlgn="b"/>
                      <a:r>
                        <a:rPr lang="pl-PL" sz="1200" b="0" i="0" u="none" strike="noStrike">
                          <a:solidFill>
                            <a:srgbClr val="000000"/>
                          </a:solidFill>
                          <a:latin typeface="Calibri"/>
                        </a:rPr>
                        <a:t>Podgórki</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342,28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127,52</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-40,27</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r>
              <a:tr h="203049">
                <a:tc>
                  <a:txBody>
                    <a:bodyPr/>
                    <a:lstStyle/>
                    <a:p>
                      <a:pPr algn="l" fontAlgn="b"/>
                      <a:r>
                        <a:rPr lang="pl-PL" sz="1200" b="0" i="0" u="none" strike="noStrike">
                          <a:solidFill>
                            <a:srgbClr val="000000"/>
                          </a:solidFill>
                          <a:latin typeface="Calibri"/>
                        </a:rPr>
                        <a:t>Polany</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118,53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2,16</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25,86</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10,78</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2,16</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-25,86</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r>
              <a:tr h="203049">
                <a:tc>
                  <a:txBody>
                    <a:bodyPr/>
                    <a:lstStyle/>
                    <a:p>
                      <a:pPr algn="l" fontAlgn="b"/>
                      <a:r>
                        <a:rPr lang="pl-PL" sz="1200" b="0" i="0" u="none" strike="noStrike">
                          <a:solidFill>
                            <a:srgbClr val="000000"/>
                          </a:solidFill>
                          <a:latin typeface="Calibri"/>
                        </a:rPr>
                        <a:t>Polany Kolonia</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84,25</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3,66</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40,29</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3,66</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-18,32</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03049">
                <a:tc>
                  <a:txBody>
                    <a:bodyPr/>
                    <a:lstStyle/>
                    <a:p>
                      <a:pPr algn="l" fontAlgn="b"/>
                      <a:r>
                        <a:rPr lang="pl-PL" sz="1200" b="0" i="0" u="none" strike="noStrike">
                          <a:solidFill>
                            <a:srgbClr val="000000"/>
                          </a:solidFill>
                          <a:latin typeface="Calibri"/>
                        </a:rPr>
                        <a:t>Pomorzany</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29,89</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27,17</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2,72</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2,72</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2,72</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03049">
                <a:tc>
                  <a:txBody>
                    <a:bodyPr/>
                    <a:lstStyle/>
                    <a:p>
                      <a:pPr algn="l" fontAlgn="b"/>
                      <a:r>
                        <a:rPr lang="pl-PL" sz="1200" b="0" i="0" u="none" strike="noStrike">
                          <a:solidFill>
                            <a:srgbClr val="000000"/>
                          </a:solidFill>
                          <a:latin typeface="Calibri"/>
                        </a:rPr>
                        <a:t>Pomorzany Kolonia</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140</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110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-20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r>
              <a:tr h="203049">
                <a:tc>
                  <a:txBody>
                    <a:bodyPr/>
                    <a:lstStyle/>
                    <a:p>
                      <a:pPr algn="l" fontAlgn="b"/>
                      <a:r>
                        <a:rPr lang="pl-PL" sz="1200" b="0" i="0" u="none" strike="noStrike">
                          <a:solidFill>
                            <a:srgbClr val="000000"/>
                          </a:solidFill>
                          <a:latin typeface="Calibri"/>
                        </a:rPr>
                        <a:t>Ruda Wielka</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46,7</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43,82</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3,59</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6,47</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3,59</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0,72</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03049">
                <a:tc>
                  <a:txBody>
                    <a:bodyPr/>
                    <a:lstStyle/>
                    <a:p>
                      <a:pPr algn="l" fontAlgn="b"/>
                      <a:r>
                        <a:rPr lang="pl-PL" sz="1200" b="0" i="0" u="none" strike="noStrike">
                          <a:solidFill>
                            <a:srgbClr val="000000"/>
                          </a:solidFill>
                          <a:latin typeface="Calibri"/>
                        </a:rPr>
                        <a:t>Rzeczków</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79,83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29,41</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12,61</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8,4</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-54,62</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r>
              <a:tr h="203049">
                <a:tc>
                  <a:txBody>
                    <a:bodyPr/>
                    <a:lstStyle/>
                    <a:p>
                      <a:pPr algn="l" fontAlgn="b"/>
                      <a:r>
                        <a:rPr lang="pl-PL" sz="1200" b="0" i="0" u="none" strike="noStrike">
                          <a:solidFill>
                            <a:srgbClr val="000000"/>
                          </a:solidFill>
                          <a:latin typeface="Calibri"/>
                        </a:rPr>
                        <a:t>Rzeczków Kolonia</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178,08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41,1</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10,27</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-6,85</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03049">
                <a:tc>
                  <a:txBody>
                    <a:bodyPr/>
                    <a:lstStyle/>
                    <a:p>
                      <a:pPr algn="l" fontAlgn="b"/>
                      <a:r>
                        <a:rPr lang="pl-PL" sz="1200" b="0" i="0" u="none" strike="noStrike">
                          <a:solidFill>
                            <a:srgbClr val="000000"/>
                          </a:solidFill>
                          <a:latin typeface="Calibri"/>
                        </a:rPr>
                        <a:t>Stanisławów</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7,63</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38,17</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-45,8</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r>
              <a:tr h="203049">
                <a:tc>
                  <a:txBody>
                    <a:bodyPr/>
                    <a:lstStyle/>
                    <a:p>
                      <a:pPr algn="l" fontAlgn="b"/>
                      <a:r>
                        <a:rPr lang="pl-PL" sz="1200" b="0" i="0" u="none" strike="noStrike">
                          <a:solidFill>
                            <a:srgbClr val="000000"/>
                          </a:solidFill>
                          <a:latin typeface="Calibri"/>
                        </a:rPr>
                        <a:t>Suliszka</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130,04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58,3</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13,45</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13,45</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03049">
                <a:tc>
                  <a:txBody>
                    <a:bodyPr/>
                    <a:lstStyle/>
                    <a:p>
                      <a:pPr algn="l" fontAlgn="b"/>
                      <a:r>
                        <a:rPr lang="pl-PL" sz="1200" b="0" i="0" u="none" strike="noStrike">
                          <a:solidFill>
                            <a:srgbClr val="000000"/>
                          </a:solidFill>
                          <a:latin typeface="Calibri"/>
                        </a:rPr>
                        <a:t>Wierzbica Kolonia</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58,3</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53,81</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4,48</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8,97</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4,48</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03049">
                <a:tc>
                  <a:txBody>
                    <a:bodyPr/>
                    <a:lstStyle/>
                    <a:p>
                      <a:pPr algn="l" fontAlgn="b"/>
                      <a:r>
                        <a:rPr lang="pl-PL" sz="1200" b="0" i="0" u="none" strike="noStrike">
                          <a:solidFill>
                            <a:srgbClr val="000000"/>
                          </a:solidFill>
                          <a:latin typeface="Calibri"/>
                        </a:rPr>
                        <a:t>Zalesice</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61,18</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56,96</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2,11</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6,33</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2,11</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-33,76</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r>
              <a:tr h="203049">
                <a:tc>
                  <a:txBody>
                    <a:bodyPr/>
                    <a:lstStyle/>
                    <a:p>
                      <a:pPr algn="l" fontAlgn="b"/>
                      <a:r>
                        <a:rPr lang="pl-PL" sz="1200" b="0" i="0" u="none" strike="noStrike">
                          <a:solidFill>
                            <a:srgbClr val="000000"/>
                          </a:solidFill>
                          <a:latin typeface="Calibri"/>
                        </a:rPr>
                        <a:t>Zalesice Kolonia</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59,14</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34,95</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2,69</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0</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64,52</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13202">
                <a:tc>
                  <a:txBody>
                    <a:bodyPr/>
                    <a:lstStyle/>
                    <a:p>
                      <a:pPr algn="l" fontAlgn="b"/>
                      <a:r>
                        <a:rPr lang="pl-PL" sz="1200" b="1" i="0" u="none" strike="noStrike">
                          <a:solidFill>
                            <a:srgbClr val="000000"/>
                          </a:solidFill>
                          <a:latin typeface="Calibri"/>
                        </a:rPr>
                        <a:t>Średnia dla gminy</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1" i="0" u="none" strike="noStrike">
                          <a:solidFill>
                            <a:srgbClr val="000000"/>
                          </a:solidFill>
                          <a:latin typeface="Calibri"/>
                        </a:rPr>
                        <a:t>76,61</a:t>
                      </a:r>
                    </a:p>
                  </a:txBody>
                  <a:tcPr marL="7776" marR="7776" marT="7776" marB="0" anchor="b">
                    <a:lnL w="635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1" i="0" u="none" strike="noStrike">
                          <a:solidFill>
                            <a:srgbClr val="000000"/>
                          </a:solidFill>
                          <a:latin typeface="Calibri"/>
                        </a:rPr>
                        <a:t>12,97</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1" i="0" u="none" strike="noStrike">
                          <a:solidFill>
                            <a:srgbClr val="000000"/>
                          </a:solidFill>
                          <a:latin typeface="Calibri"/>
                        </a:rPr>
                        <a:t>35,99</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1,81</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1" i="0" u="none" strike="noStrike">
                          <a:solidFill>
                            <a:srgbClr val="000000"/>
                          </a:solidFill>
                          <a:latin typeface="Calibri"/>
                        </a:rPr>
                        <a:t>7,74</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1" i="0" u="none" strike="noStrike">
                          <a:solidFill>
                            <a:srgbClr val="000000"/>
                          </a:solidFill>
                          <a:latin typeface="Calibri"/>
                        </a:rPr>
                        <a:t>2,21</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1" i="0" u="none" strike="noStrike" dirty="0">
                          <a:solidFill>
                            <a:srgbClr val="000000"/>
                          </a:solidFill>
                          <a:latin typeface="Calibri"/>
                        </a:rPr>
                        <a:t>-19,3</a:t>
                      </a:r>
                    </a:p>
                  </a:txBody>
                  <a:tcPr marL="7776" marR="7776" marT="7776"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bl>
          </a:graphicData>
        </a:graphic>
      </p:graphicFrame>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PRZYKŁAD</a:t>
            </a:r>
            <a:endParaRPr lang="pl-PL"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graphicFrame>
        <p:nvGraphicFramePr>
          <p:cNvPr id="5" name="Tabela 4"/>
          <p:cNvGraphicFramePr>
            <a:graphicFrameLocks noGrp="1"/>
          </p:cNvGraphicFramePr>
          <p:nvPr/>
        </p:nvGraphicFramePr>
        <p:xfrm>
          <a:off x="179512" y="1397002"/>
          <a:ext cx="8784975" cy="5371456"/>
        </p:xfrm>
        <a:graphic>
          <a:graphicData uri="http://schemas.openxmlformats.org/drawingml/2006/table">
            <a:tbl>
              <a:tblPr/>
              <a:tblGrid>
                <a:gridCol w="1146567"/>
                <a:gridCol w="1081973"/>
                <a:gridCol w="1001228"/>
                <a:gridCol w="1130420"/>
                <a:gridCol w="1017378"/>
                <a:gridCol w="1033528"/>
                <a:gridCol w="1178867"/>
                <a:gridCol w="1195014"/>
              </a:tblGrid>
              <a:tr h="1371838">
                <a:tc>
                  <a:txBody>
                    <a:bodyPr/>
                    <a:lstStyle/>
                    <a:p>
                      <a:pPr algn="ctr" fontAlgn="ctr"/>
                      <a:r>
                        <a:rPr lang="pl-PL" sz="1200" b="1" i="0" u="none" strike="noStrike" dirty="0">
                          <a:solidFill>
                            <a:srgbClr val="000000"/>
                          </a:solidFill>
                          <a:latin typeface="Calibri"/>
                        </a:rPr>
                        <a:t>W8 - Wielkość zaległości czynszowych w lokalach komunalnych w zł na 100 osób</a:t>
                      </a:r>
                    </a:p>
                  </a:txBody>
                  <a:tcPr marL="7891" marR="7891" marT="78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tc>
                  <a:txBody>
                    <a:bodyPr/>
                    <a:lstStyle/>
                    <a:p>
                      <a:pPr algn="ctr" fontAlgn="ctr"/>
                      <a:r>
                        <a:rPr lang="pl-PL" sz="1200" b="1" i="0" u="none" strike="noStrike" dirty="0">
                          <a:solidFill>
                            <a:srgbClr val="000000"/>
                          </a:solidFill>
                          <a:latin typeface="Calibri"/>
                        </a:rPr>
                        <a:t>W9 - Odsetek osób bezrobotnych w ogólnej liczbie ludności</a:t>
                      </a:r>
                    </a:p>
                  </a:txBody>
                  <a:tcPr marL="7891" marR="7891" marT="789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ctr" fontAlgn="ctr"/>
                      <a:r>
                        <a:rPr lang="pl-PL" sz="1200" b="1" i="0" u="none" strike="noStrike">
                          <a:solidFill>
                            <a:srgbClr val="000000"/>
                          </a:solidFill>
                          <a:latin typeface="Calibri"/>
                        </a:rPr>
                        <a:t>W10 - Odsetek osób bezrobotnych w wieku poniżej 25 lat w ogólnej liczbie ludności</a:t>
                      </a:r>
                    </a:p>
                  </a:txBody>
                  <a:tcPr marL="7891" marR="7891" marT="78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ctr" fontAlgn="ctr"/>
                      <a:r>
                        <a:rPr lang="pl-PL" sz="1200" b="1" i="0" u="none" strike="noStrike">
                          <a:solidFill>
                            <a:srgbClr val="000000"/>
                          </a:solidFill>
                          <a:latin typeface="Calibri"/>
                        </a:rPr>
                        <a:t>W11 - Odsetek osób bezrobotnych z wykształceniem gimnazjalnym i poniżej w ogólnej liczbie ludności</a:t>
                      </a:r>
                    </a:p>
                  </a:txBody>
                  <a:tcPr marL="7891" marR="7891" marT="78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ctr" fontAlgn="ctr"/>
                      <a:r>
                        <a:rPr lang="pl-PL" sz="1200" b="1" i="0" u="none" strike="noStrike">
                          <a:solidFill>
                            <a:srgbClr val="000000"/>
                          </a:solidFill>
                          <a:latin typeface="Calibri"/>
                        </a:rPr>
                        <a:t>W12 - Odsetek osób w wieku poprodukcyjnym w ogólnej liczbie ludności</a:t>
                      </a:r>
                    </a:p>
                  </a:txBody>
                  <a:tcPr marL="7891" marR="7891" marT="78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ctr" fontAlgn="ctr"/>
                      <a:r>
                        <a:rPr lang="pl-PL" sz="1200" b="1" i="0" u="none" strike="noStrike">
                          <a:solidFill>
                            <a:srgbClr val="000000"/>
                          </a:solidFill>
                          <a:latin typeface="Calibri"/>
                        </a:rPr>
                        <a:t>W13 - Liczba zarejestrowanych podmiotów gospodarki narodowej na 100 osób</a:t>
                      </a:r>
                    </a:p>
                  </a:txBody>
                  <a:tcPr marL="7891" marR="7891" marT="789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ctr" fontAlgn="ctr"/>
                      <a:r>
                        <a:rPr lang="pl-PL" sz="1200" b="1" i="0" u="none" strike="noStrike">
                          <a:solidFill>
                            <a:srgbClr val="000000"/>
                          </a:solidFill>
                          <a:latin typeface="Calibri"/>
                        </a:rPr>
                        <a:t>W14 Masa wyrobów zawierających azbest na 100 osób</a:t>
                      </a:r>
                    </a:p>
                  </a:txBody>
                  <a:tcPr marL="7891" marR="7891" marT="78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pl-PL" sz="1200" b="1" i="0" u="none" strike="noStrike">
                          <a:solidFill>
                            <a:srgbClr val="000000"/>
                          </a:solidFill>
                          <a:latin typeface="Calibri"/>
                        </a:rPr>
                        <a:t>W15 - Ilośc budynków komunalnych w złym stanie technicznym na 1000 osób</a:t>
                      </a:r>
                    </a:p>
                  </a:txBody>
                  <a:tcPr marL="7891" marR="7891" marT="789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9795"/>
                    </a:solidFill>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dirty="0">
                          <a:solidFill>
                            <a:srgbClr val="000000"/>
                          </a:solidFill>
                          <a:latin typeface="Calibri"/>
                        </a:rPr>
                        <a:t>7,37</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0,99</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1,24</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18,76</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7,06</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81,69</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04752">
                <a:tc>
                  <a:txBody>
                    <a:bodyPr/>
                    <a:lstStyle/>
                    <a:p>
                      <a:pPr algn="r" fontAlgn="b"/>
                      <a:r>
                        <a:rPr lang="pl-PL" sz="1200" b="0" i="0" u="none" strike="noStrike">
                          <a:solidFill>
                            <a:srgbClr val="000000"/>
                          </a:solidFill>
                          <a:latin typeface="Calibri"/>
                        </a:rPr>
                        <a:t>20408,41</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dirty="0">
                          <a:solidFill>
                            <a:srgbClr val="000000"/>
                          </a:solidFill>
                          <a:latin typeface="Calibri"/>
                        </a:rPr>
                        <a:t>12,2</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dirty="0">
                          <a:solidFill>
                            <a:srgbClr val="000000"/>
                          </a:solidFill>
                          <a:latin typeface="Calibri"/>
                        </a:rPr>
                        <a:t>1,33</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2,53</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20,78</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3,15</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3,56</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3,81</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5,79</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dirty="0">
                          <a:solidFill>
                            <a:srgbClr val="000000"/>
                          </a:solidFill>
                          <a:latin typeface="Calibri"/>
                        </a:rPr>
                        <a:t>0,53</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0,53</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11,58</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1,58</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105,63</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10,37</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dirty="0">
                          <a:solidFill>
                            <a:srgbClr val="000000"/>
                          </a:solidFill>
                          <a:latin typeface="Calibri"/>
                        </a:rPr>
                        <a:t>1,08</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3,72</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17,65</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3,56</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97,35</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12,75</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dirty="0">
                          <a:solidFill>
                            <a:srgbClr val="000000"/>
                          </a:solidFill>
                          <a:latin typeface="Calibri"/>
                        </a:rPr>
                        <a:t>1,43</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4,44</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15,33</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4,3</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77,15</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1,43</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14,77</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2,68</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dirty="0">
                          <a:solidFill>
                            <a:srgbClr val="000000"/>
                          </a:solidFill>
                          <a:latin typeface="Calibri"/>
                        </a:rPr>
                        <a:t>8,72</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16,11</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0,67</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79,6</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8,19</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0,65</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dirty="0">
                          <a:solidFill>
                            <a:srgbClr val="000000"/>
                          </a:solidFill>
                          <a:latin typeface="Calibri"/>
                        </a:rPr>
                        <a:t>1,29</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20,69</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3,02</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135,39</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9,89</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0,73</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dirty="0">
                          <a:solidFill>
                            <a:srgbClr val="000000"/>
                          </a:solidFill>
                          <a:latin typeface="Calibri"/>
                        </a:rPr>
                        <a:t>1,1</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17,22</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5,86</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97,25</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11,14</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2,72</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dirty="0">
                          <a:solidFill>
                            <a:srgbClr val="000000"/>
                          </a:solidFill>
                          <a:latin typeface="Calibri"/>
                        </a:rPr>
                        <a:t>3,26</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15,49</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3,53</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113,56</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9</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5</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dirty="0">
                          <a:solidFill>
                            <a:srgbClr val="000000"/>
                          </a:solidFill>
                          <a:latin typeface="Calibri"/>
                        </a:rPr>
                        <a:t>17</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12</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112,8</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14,01</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2,16</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4,81</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dirty="0">
                          <a:solidFill>
                            <a:srgbClr val="000000"/>
                          </a:solidFill>
                          <a:latin typeface="Calibri"/>
                        </a:rPr>
                        <a:t>14,73</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2,95</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60,31</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1,44</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7,98</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1,68</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dirty="0">
                          <a:solidFill>
                            <a:srgbClr val="000000"/>
                          </a:solidFill>
                          <a:latin typeface="Calibri"/>
                        </a:rPr>
                        <a:t>16,81</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dirty="0">
                          <a:solidFill>
                            <a:srgbClr val="000000"/>
                          </a:solidFill>
                          <a:latin typeface="Calibri"/>
                        </a:rPr>
                        <a:t>10,5</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105,46</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14,73</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1,37</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4,11</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21,58</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dirty="0">
                          <a:solidFill>
                            <a:srgbClr val="000000"/>
                          </a:solidFill>
                          <a:latin typeface="Calibri"/>
                        </a:rPr>
                        <a:t>4,79</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100,07</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12,21</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2,29</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0,76</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14,5</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dirty="0">
                          <a:solidFill>
                            <a:srgbClr val="000000"/>
                          </a:solidFill>
                          <a:latin typeface="Calibri"/>
                        </a:rPr>
                        <a:t>5,34</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43,05</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19,28</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4,04</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10,31</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17,04</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1,79</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dirty="0">
                          <a:solidFill>
                            <a:srgbClr val="000000"/>
                          </a:solidFill>
                          <a:latin typeface="Calibri"/>
                        </a:rPr>
                        <a:t>113,68</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9,87</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3,14</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1,35</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15,25</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5,38</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dirty="0">
                          <a:solidFill>
                            <a:srgbClr val="000000"/>
                          </a:solidFill>
                          <a:latin typeface="Calibri"/>
                        </a:rPr>
                        <a:t>98,65</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9,7</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2,53</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2,74</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14,56</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a:solidFill>
                            <a:srgbClr val="000000"/>
                          </a:solidFill>
                          <a:latin typeface="Calibri"/>
                        </a:rPr>
                        <a:t>6,12</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r" fontAlgn="b"/>
                      <a:r>
                        <a:rPr lang="pl-PL" sz="1200" b="0" i="0" u="none" strike="noStrike" dirty="0">
                          <a:solidFill>
                            <a:srgbClr val="000000"/>
                          </a:solidFill>
                          <a:latin typeface="Calibri"/>
                        </a:rPr>
                        <a:t>103,78</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a:solidFill>
                            <a:srgbClr val="000000"/>
                          </a:solidFill>
                          <a:latin typeface="Calibri"/>
                        </a:rPr>
                        <a:t>0</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04752">
                <a:tc>
                  <a:txBody>
                    <a:bodyPr/>
                    <a:lstStyle/>
                    <a:p>
                      <a:pPr algn="r" fontAlgn="b"/>
                      <a:r>
                        <a:rPr lang="pl-PL" sz="1200" b="0" i="0" u="none" strike="noStrike">
                          <a:solidFill>
                            <a:srgbClr val="000000"/>
                          </a:solidFill>
                          <a:latin typeface="Calibri"/>
                        </a:rPr>
                        <a:t>0</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10,48</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1,34</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2,42</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15,05</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a:solidFill>
                            <a:srgbClr val="000000"/>
                          </a:solidFill>
                          <a:latin typeface="Calibri"/>
                        </a:rPr>
                        <a:t>4,57</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r" fontAlgn="b"/>
                      <a:r>
                        <a:rPr lang="pl-PL" sz="1200" b="0" i="0" u="none" strike="noStrike" dirty="0">
                          <a:solidFill>
                            <a:srgbClr val="000000"/>
                          </a:solidFill>
                          <a:latin typeface="Calibri"/>
                        </a:rPr>
                        <a:t>64,73</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FFC000"/>
                    </a:solidFill>
                  </a:tcPr>
                </a:tc>
                <a:tc>
                  <a:txBody>
                    <a:bodyPr/>
                    <a:lstStyle/>
                    <a:p>
                      <a:pPr algn="r" fontAlgn="b"/>
                      <a:r>
                        <a:rPr lang="pl-PL" sz="1200" b="0" i="0" u="none" strike="noStrike" dirty="0">
                          <a:solidFill>
                            <a:srgbClr val="000000"/>
                          </a:solidFill>
                          <a:latin typeface="Calibri"/>
                        </a:rPr>
                        <a:t>0</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14989">
                <a:tc>
                  <a:txBody>
                    <a:bodyPr/>
                    <a:lstStyle/>
                    <a:p>
                      <a:pPr algn="r" fontAlgn="b"/>
                      <a:r>
                        <a:rPr lang="pl-PL" sz="1200" b="1" i="0" u="none" strike="noStrike">
                          <a:solidFill>
                            <a:srgbClr val="000000"/>
                          </a:solidFill>
                          <a:latin typeface="Calibri"/>
                        </a:rPr>
                        <a:t>4304,93</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1" i="0" u="none" strike="noStrike">
                          <a:solidFill>
                            <a:srgbClr val="000000"/>
                          </a:solidFill>
                          <a:latin typeface="Calibri"/>
                        </a:rPr>
                        <a:t>11,08</a:t>
                      </a:r>
                    </a:p>
                  </a:txBody>
                  <a:tcPr marL="7891" marR="7891" marT="7891" marB="0" anchor="b">
                    <a:lnL w="12700" cap="flat" cmpd="sng" algn="ctr">
                      <a:solidFill>
                        <a:srgbClr val="000000"/>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1" i="0" u="none" strike="noStrike">
                          <a:solidFill>
                            <a:srgbClr val="000000"/>
                          </a:solidFill>
                          <a:latin typeface="Calibri"/>
                        </a:rPr>
                        <a:t>1,57</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1" i="0" u="none" strike="noStrike">
                          <a:solidFill>
                            <a:srgbClr val="000000"/>
                          </a:solidFill>
                          <a:latin typeface="Calibri"/>
                        </a:rPr>
                        <a:t>2,98</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1" i="0" u="none" strike="noStrike">
                          <a:solidFill>
                            <a:srgbClr val="000000"/>
                          </a:solidFill>
                          <a:latin typeface="Calibri"/>
                        </a:rPr>
                        <a:t>17,56</a:t>
                      </a:r>
                    </a:p>
                  </a:txBody>
                  <a:tcPr marL="7891" marR="7891" marT="7891" marB="0" anchor="b">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1" i="0" u="none" strike="noStrike">
                          <a:solidFill>
                            <a:srgbClr val="000000"/>
                          </a:solidFill>
                          <a:latin typeface="Calibri"/>
                        </a:rPr>
                        <a:t>4,43</a:t>
                      </a:r>
                    </a:p>
                  </a:txBody>
                  <a:tcPr marL="7891" marR="7891" marT="7891" marB="0" anchor="b">
                    <a:lnL w="6350" cap="flat" cmpd="sng" algn="ctr">
                      <a:solidFill>
                        <a:srgbClr val="4F81BD"/>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1" i="0" u="none" strike="noStrike">
                          <a:solidFill>
                            <a:srgbClr val="000000"/>
                          </a:solidFill>
                          <a:latin typeface="Calibri"/>
                        </a:rPr>
                        <a:t>69,88</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r" fontAlgn="b"/>
                      <a:r>
                        <a:rPr lang="pl-PL" sz="1200" b="1" i="0" u="none" strike="noStrike" dirty="0">
                          <a:solidFill>
                            <a:srgbClr val="000000"/>
                          </a:solidFill>
                          <a:latin typeface="Calibri"/>
                        </a:rPr>
                        <a:t>1,11</a:t>
                      </a:r>
                    </a:p>
                  </a:txBody>
                  <a:tcPr marL="7891" marR="7891" marT="789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F81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bl>
          </a:graphicData>
        </a:graphic>
      </p:graphicFrame>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graphicFrame>
        <p:nvGraphicFramePr>
          <p:cNvPr id="5" name="Tabela 4"/>
          <p:cNvGraphicFramePr>
            <a:graphicFrameLocks noGrp="1"/>
          </p:cNvGraphicFramePr>
          <p:nvPr/>
        </p:nvGraphicFramePr>
        <p:xfrm>
          <a:off x="179512" y="1196757"/>
          <a:ext cx="8712968" cy="5661247"/>
        </p:xfrm>
        <a:graphic>
          <a:graphicData uri="http://schemas.openxmlformats.org/drawingml/2006/table">
            <a:tbl>
              <a:tblPr/>
              <a:tblGrid>
                <a:gridCol w="1697331"/>
                <a:gridCol w="1652070"/>
                <a:gridCol w="1538914"/>
                <a:gridCol w="1403126"/>
                <a:gridCol w="1335234"/>
                <a:gridCol w="1086293"/>
              </a:tblGrid>
              <a:tr h="1394474">
                <a:tc>
                  <a:txBody>
                    <a:bodyPr/>
                    <a:lstStyle/>
                    <a:p>
                      <a:pPr algn="ctr" fontAlgn="ctr"/>
                      <a:r>
                        <a:rPr lang="pl-PL" sz="1200" b="1" i="0" u="none" strike="noStrike" dirty="0">
                          <a:solidFill>
                            <a:srgbClr val="000000"/>
                          </a:solidFill>
                          <a:latin typeface="Calibri"/>
                        </a:rPr>
                        <a:t>Liczba wskaźników potwierdzających sytuację kryzysową</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a:solidFill>
                            <a:srgbClr val="000000"/>
                          </a:solidFill>
                          <a:latin typeface="Calibri"/>
                        </a:rPr>
                        <a:t>Minimum 4. wskaźniki z 8. potwierdzają sytuację kryzysową w podsystemie społecznym (TAK/NIE)</a:t>
                      </a:r>
                    </a:p>
                  </a:txBody>
                  <a:tcPr marL="7891" marR="7891" marT="78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a:solidFill>
                            <a:srgbClr val="000000"/>
                          </a:solidFill>
                          <a:latin typeface="Calibri"/>
                        </a:rPr>
                        <a:t>Minimum 3. wskaźniki z 5. potwierdzają sytuację kryzysową w podsystemie gospodarczym (TAK/NIE)</a:t>
                      </a:r>
                    </a:p>
                  </a:txBody>
                  <a:tcPr marL="7891" marR="7891" marT="78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a:solidFill>
                            <a:srgbClr val="000000"/>
                          </a:solidFill>
                          <a:latin typeface="Calibri"/>
                        </a:rPr>
                        <a:t>Obszar charakteryzuje się problemami w sferze środowiskowej (TAK/NIE)</a:t>
                      </a:r>
                    </a:p>
                  </a:txBody>
                  <a:tcPr marL="7891" marR="7891" marT="78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a:solidFill>
                            <a:srgbClr val="000000"/>
                          </a:solidFill>
                          <a:latin typeface="Calibri"/>
                        </a:rPr>
                        <a:t>Obszar charakteryzuje się problemami w sferze technicznej (TAK/NIE)</a:t>
                      </a:r>
                    </a:p>
                  </a:txBody>
                  <a:tcPr marL="7891" marR="7891" marT="78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a:solidFill>
                            <a:srgbClr val="000000"/>
                          </a:solidFill>
                          <a:latin typeface="Calibri"/>
                        </a:rPr>
                        <a:t>Obszar zdegradowany (TAK/NIE)</a:t>
                      </a:r>
                    </a:p>
                  </a:txBody>
                  <a:tcPr marL="7891" marR="7891" marT="78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902">
                <a:tc>
                  <a:txBody>
                    <a:bodyPr/>
                    <a:lstStyle/>
                    <a:p>
                      <a:pPr algn="ctr" fontAlgn="ctr"/>
                      <a:r>
                        <a:rPr lang="pl-PL" sz="1400" b="0" i="0" u="none" strike="noStrike" dirty="0">
                          <a:solidFill>
                            <a:srgbClr val="000000"/>
                          </a:solidFill>
                          <a:latin typeface="Calibri"/>
                        </a:rPr>
                        <a:t>4</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dirty="0">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24902">
                <a:tc>
                  <a:txBody>
                    <a:bodyPr/>
                    <a:lstStyle/>
                    <a:p>
                      <a:pPr algn="ctr" fontAlgn="ctr"/>
                      <a:r>
                        <a:rPr lang="pl-PL" sz="1400" b="0" i="0" u="none" strike="noStrike">
                          <a:solidFill>
                            <a:srgbClr val="000000"/>
                          </a:solidFill>
                          <a:latin typeface="Calibri"/>
                        </a:rPr>
                        <a:t>11</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dirty="0">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24902">
                <a:tc>
                  <a:txBody>
                    <a:bodyPr/>
                    <a:lstStyle/>
                    <a:p>
                      <a:pPr algn="ctr" fontAlgn="ctr"/>
                      <a:r>
                        <a:rPr lang="pl-PL" sz="1400" b="0" i="0" u="none" strike="noStrike">
                          <a:solidFill>
                            <a:srgbClr val="000000"/>
                          </a:solidFill>
                          <a:latin typeface="Calibri"/>
                        </a:rPr>
                        <a:t>5</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dirty="0">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24902">
                <a:tc>
                  <a:txBody>
                    <a:bodyPr/>
                    <a:lstStyle/>
                    <a:p>
                      <a:pPr algn="ctr" fontAlgn="ctr"/>
                      <a:r>
                        <a:rPr lang="pl-PL" sz="1400" b="0" i="0" u="none" strike="noStrike">
                          <a:solidFill>
                            <a:srgbClr val="000000"/>
                          </a:solidFill>
                          <a:latin typeface="Calibri"/>
                        </a:rPr>
                        <a:t>7</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dirty="0">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dirty="0">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24902">
                <a:tc>
                  <a:txBody>
                    <a:bodyPr/>
                    <a:lstStyle/>
                    <a:p>
                      <a:pPr algn="ctr" fontAlgn="ctr"/>
                      <a:r>
                        <a:rPr lang="pl-PL" sz="1400" b="0" i="0" u="none" strike="noStrike">
                          <a:solidFill>
                            <a:srgbClr val="000000"/>
                          </a:solidFill>
                          <a:latin typeface="Calibri"/>
                        </a:rPr>
                        <a:t>7</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dirty="0">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24902">
                <a:tc>
                  <a:txBody>
                    <a:bodyPr/>
                    <a:lstStyle/>
                    <a:p>
                      <a:pPr algn="ctr" fontAlgn="ctr"/>
                      <a:r>
                        <a:rPr lang="pl-PL" sz="1400" b="0" i="0" u="none" strike="noStrike">
                          <a:solidFill>
                            <a:srgbClr val="000000"/>
                          </a:solidFill>
                          <a:latin typeface="Calibri"/>
                        </a:rPr>
                        <a:t>9</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dirty="0">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24902">
                <a:tc>
                  <a:txBody>
                    <a:bodyPr/>
                    <a:lstStyle/>
                    <a:p>
                      <a:pPr algn="ctr" fontAlgn="ctr"/>
                      <a:r>
                        <a:rPr lang="pl-PL" sz="1400" b="0" i="0" u="none" strike="noStrike">
                          <a:solidFill>
                            <a:srgbClr val="000000"/>
                          </a:solidFill>
                          <a:latin typeface="Calibri"/>
                        </a:rPr>
                        <a:t>7</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dirty="0">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dirty="0">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24902">
                <a:tc>
                  <a:txBody>
                    <a:bodyPr/>
                    <a:lstStyle/>
                    <a:p>
                      <a:pPr algn="ctr" fontAlgn="ctr"/>
                      <a:r>
                        <a:rPr lang="pl-PL" sz="1400" b="0" i="0" u="none" strike="noStrike">
                          <a:solidFill>
                            <a:srgbClr val="000000"/>
                          </a:solidFill>
                          <a:latin typeface="Calibri"/>
                        </a:rPr>
                        <a:t>5</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dirty="0">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24902">
                <a:tc>
                  <a:txBody>
                    <a:bodyPr/>
                    <a:lstStyle/>
                    <a:p>
                      <a:pPr algn="ctr" fontAlgn="ctr"/>
                      <a:r>
                        <a:rPr lang="pl-PL" sz="1400" b="0" i="0" u="none" strike="noStrike">
                          <a:solidFill>
                            <a:srgbClr val="000000"/>
                          </a:solidFill>
                          <a:latin typeface="Calibri"/>
                        </a:rPr>
                        <a:t>6</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dirty="0">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24902">
                <a:tc>
                  <a:txBody>
                    <a:bodyPr/>
                    <a:lstStyle/>
                    <a:p>
                      <a:pPr algn="ctr" fontAlgn="ctr"/>
                      <a:r>
                        <a:rPr lang="pl-PL" sz="1400" b="0" i="0" u="none" strike="noStrike">
                          <a:solidFill>
                            <a:srgbClr val="000000"/>
                          </a:solidFill>
                          <a:latin typeface="Calibri"/>
                        </a:rPr>
                        <a:t>7</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dirty="0">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24902">
                <a:tc>
                  <a:txBody>
                    <a:bodyPr/>
                    <a:lstStyle/>
                    <a:p>
                      <a:pPr algn="ctr" fontAlgn="ctr"/>
                      <a:r>
                        <a:rPr lang="pl-PL" sz="1400" b="0" i="0" u="none" strike="noStrike">
                          <a:solidFill>
                            <a:srgbClr val="000000"/>
                          </a:solidFill>
                          <a:latin typeface="Calibri"/>
                        </a:rPr>
                        <a:t>8</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24902">
                <a:tc>
                  <a:txBody>
                    <a:bodyPr/>
                    <a:lstStyle/>
                    <a:p>
                      <a:pPr algn="ctr" fontAlgn="ctr"/>
                      <a:r>
                        <a:rPr lang="pl-PL" sz="1400" b="0" i="0" u="none" strike="noStrike">
                          <a:solidFill>
                            <a:srgbClr val="000000"/>
                          </a:solidFill>
                          <a:latin typeface="Calibri"/>
                        </a:rPr>
                        <a:t>5</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24902">
                <a:tc>
                  <a:txBody>
                    <a:bodyPr/>
                    <a:lstStyle/>
                    <a:p>
                      <a:pPr algn="ctr" fontAlgn="ctr"/>
                      <a:r>
                        <a:rPr lang="pl-PL" sz="1400" b="0" i="0" u="none" strike="noStrike">
                          <a:solidFill>
                            <a:srgbClr val="000000"/>
                          </a:solidFill>
                          <a:latin typeface="Calibri"/>
                        </a:rPr>
                        <a:t>8</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24902">
                <a:tc>
                  <a:txBody>
                    <a:bodyPr/>
                    <a:lstStyle/>
                    <a:p>
                      <a:pPr algn="ctr" fontAlgn="ctr"/>
                      <a:r>
                        <a:rPr lang="pl-PL" sz="1400" b="0" i="0" u="none" strike="noStrike">
                          <a:solidFill>
                            <a:srgbClr val="000000"/>
                          </a:solidFill>
                          <a:latin typeface="Calibri"/>
                        </a:rPr>
                        <a:t>6</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24902">
                <a:tc>
                  <a:txBody>
                    <a:bodyPr/>
                    <a:lstStyle/>
                    <a:p>
                      <a:pPr algn="ctr" fontAlgn="ctr"/>
                      <a:r>
                        <a:rPr lang="pl-PL" sz="1400" b="0" i="0" u="none" strike="noStrike">
                          <a:solidFill>
                            <a:srgbClr val="000000"/>
                          </a:solidFill>
                          <a:latin typeface="Calibri"/>
                        </a:rPr>
                        <a:t>9</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24902">
                <a:tc>
                  <a:txBody>
                    <a:bodyPr/>
                    <a:lstStyle/>
                    <a:p>
                      <a:pPr algn="ctr" fontAlgn="ctr"/>
                      <a:r>
                        <a:rPr lang="pl-PL" sz="1400" b="0" i="0" u="none" strike="noStrike">
                          <a:solidFill>
                            <a:srgbClr val="000000"/>
                          </a:solidFill>
                          <a:latin typeface="Calibri"/>
                        </a:rPr>
                        <a:t>3</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24902">
                <a:tc>
                  <a:txBody>
                    <a:bodyPr/>
                    <a:lstStyle/>
                    <a:p>
                      <a:pPr algn="ctr" fontAlgn="ctr"/>
                      <a:r>
                        <a:rPr lang="pl-PL" sz="1400" b="0" i="0" u="none" strike="noStrike">
                          <a:solidFill>
                            <a:srgbClr val="000000"/>
                          </a:solidFill>
                          <a:latin typeface="Calibri"/>
                        </a:rPr>
                        <a:t>6</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r h="224902">
                <a:tc>
                  <a:txBody>
                    <a:bodyPr/>
                    <a:lstStyle/>
                    <a:p>
                      <a:pPr algn="ctr" fontAlgn="ctr"/>
                      <a:r>
                        <a:rPr lang="pl-PL" sz="1400" b="0" i="0" u="none" strike="noStrike">
                          <a:solidFill>
                            <a:srgbClr val="000000"/>
                          </a:solidFill>
                          <a:latin typeface="Calibri"/>
                        </a:rPr>
                        <a:t>3</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TAK</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pl-PL" sz="1400" b="0" i="0" u="none" strike="noStrike" dirty="0">
                          <a:solidFill>
                            <a:srgbClr val="000000"/>
                          </a:solidFill>
                          <a:latin typeface="Calibri"/>
                        </a:rPr>
                        <a:t>NIE</a:t>
                      </a: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218537">
                <a:tc>
                  <a:txBody>
                    <a:bodyPr/>
                    <a:lstStyle/>
                    <a:p>
                      <a:pPr algn="ctr" fontAlgn="ctr"/>
                      <a:endParaRPr lang="pl-PL" sz="900" b="1" i="0" u="none" strike="noStrike">
                        <a:solidFill>
                          <a:srgbClr val="000000"/>
                        </a:solidFill>
                        <a:latin typeface="Calibri"/>
                      </a:endParaRP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endParaRPr lang="pl-PL" sz="900" b="1" i="0" u="none" strike="noStrike">
                        <a:solidFill>
                          <a:srgbClr val="000000"/>
                        </a:solidFill>
                        <a:latin typeface="Calibri"/>
                      </a:endParaRP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endParaRPr lang="pl-PL" sz="900" b="1" i="0" u="none" strike="noStrike">
                        <a:solidFill>
                          <a:srgbClr val="000000"/>
                        </a:solidFill>
                        <a:latin typeface="Calibri"/>
                      </a:endParaRP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endParaRPr lang="pl-PL" sz="900" b="1" i="0" u="none" strike="noStrike">
                        <a:solidFill>
                          <a:srgbClr val="000000"/>
                        </a:solidFill>
                        <a:latin typeface="Calibri"/>
                      </a:endParaRP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endParaRPr lang="pl-PL" sz="900" b="1" i="0" u="none" strike="noStrike">
                        <a:solidFill>
                          <a:srgbClr val="000000"/>
                        </a:solidFill>
                        <a:latin typeface="Calibri"/>
                      </a:endParaRP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c>
                  <a:txBody>
                    <a:bodyPr/>
                    <a:lstStyle/>
                    <a:p>
                      <a:pPr algn="ctr" fontAlgn="ctr"/>
                      <a:endParaRPr lang="pl-PL" sz="900" b="1" i="0" u="none" strike="noStrike" dirty="0">
                        <a:solidFill>
                          <a:srgbClr val="000000"/>
                        </a:solidFill>
                        <a:latin typeface="Calibri"/>
                      </a:endParaRPr>
                    </a:p>
                  </a:txBody>
                  <a:tcPr marL="7891" marR="7891" marT="7891" marB="0"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DBE5F1"/>
                    </a:solidFill>
                  </a:tcPr>
                </a:tc>
              </a:tr>
            </a:tbl>
          </a:graphicData>
        </a:graphic>
      </p:graphicFrame>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129025" name="Picture 1" descr="C:\Users\TT\Desktop\Hrubieszów-ks\mapy-korekta\W01 - Liczba osób korzystających z pomocy społecznej na 1000 osób.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191490" name="Picture 2" descr="C:\Users\TT\Desktop\Hrubieszów-ks\mapy-korekta\W02 - Liczba osób pobierających dodatki mieszkaniowe na 1000 osób.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192514" name="Picture 2" descr="C:\Users\TT\Desktop\Hrubieszów-ks\mapy-korekta\W03 - Liczba dzieci w szkołach otrzymujących stypendium socjalne na 1000 osób.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193538" name="Picture 2" descr="C:\Users\TT\Desktop\Hrubieszów-ks\mapy-korekta\W04 - Liczba niebieskich kart na 1000 osób.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194562" name="Picture 2" descr="C:\Users\TT\Desktop\Hrubieszów-ks\mapy-korekta\W05 - Liczba przestępstw na 1000 osób.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195586" name="Picture 2" descr="C:\Users\TT\Desktop\Hrubieszów-ks\mapy-korekta\W06 - Ilość NGO na 1000 osób (stara).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DIAGNOZA</a:t>
            </a:r>
            <a:endParaRPr lang="pl-PL" dirty="0" smtClean="0"/>
          </a:p>
          <a:p>
            <a:pPr marL="0" indent="0" algn="just">
              <a:spcBef>
                <a:spcPts val="0"/>
              </a:spcBef>
              <a:spcAft>
                <a:spcPts val="600"/>
              </a:spcAft>
              <a:buNone/>
              <a:defRPr/>
            </a:pPr>
            <a:r>
              <a:rPr lang="pl-PL" sz="2600" dirty="0" smtClean="0">
                <a:latin typeface="+mn-lt"/>
              </a:rPr>
              <a:t>Aby powstała rzetelna diagnoza, trzeba wykonać dość złożoną procedurę: </a:t>
            </a:r>
          </a:p>
          <a:p>
            <a:pPr algn="just">
              <a:spcBef>
                <a:spcPts val="0"/>
              </a:spcBef>
              <a:spcAft>
                <a:spcPts val="600"/>
              </a:spcAft>
              <a:buFont typeface="Arial" pitchFamily="34" charset="0"/>
              <a:buChar char="•"/>
              <a:defRPr/>
            </a:pPr>
            <a:r>
              <a:rPr lang="pl-PL" sz="2600" dirty="0" smtClean="0">
                <a:latin typeface="+mn-lt"/>
              </a:rPr>
              <a:t>ułożyć odpowiedni program badawczy, a w jego ramach zaplanować rodzaje i zakresy poszczególnych badań, </a:t>
            </a:r>
          </a:p>
          <a:p>
            <a:pPr algn="just">
              <a:spcBef>
                <a:spcPts val="0"/>
              </a:spcBef>
              <a:spcAft>
                <a:spcPts val="600"/>
              </a:spcAft>
              <a:buFont typeface="Arial" pitchFamily="34" charset="0"/>
              <a:buChar char="•"/>
              <a:defRPr/>
            </a:pPr>
            <a:r>
              <a:rPr lang="pl-PL" sz="2600" dirty="0" smtClean="0">
                <a:latin typeface="+mn-lt"/>
              </a:rPr>
              <a:t>zgromadzić odpowiednie dane jakościowe i ilościowe, </a:t>
            </a:r>
          </a:p>
          <a:p>
            <a:pPr algn="just">
              <a:spcBef>
                <a:spcPts val="0"/>
              </a:spcBef>
              <a:spcAft>
                <a:spcPts val="600"/>
              </a:spcAft>
              <a:buFont typeface="Arial" pitchFamily="34" charset="0"/>
              <a:buChar char="•"/>
              <a:defRPr/>
            </a:pPr>
            <a:r>
              <a:rPr lang="pl-PL" sz="2600" dirty="0" smtClean="0">
                <a:latin typeface="+mn-lt"/>
              </a:rPr>
              <a:t>zgromadzone dane wstępnie przetworzyć: </a:t>
            </a:r>
          </a:p>
          <a:p>
            <a:pPr algn="just">
              <a:spcBef>
                <a:spcPts val="0"/>
              </a:spcBef>
              <a:spcAft>
                <a:spcPts val="600"/>
              </a:spcAft>
              <a:buFont typeface="Arial" pitchFamily="34" charset="0"/>
              <a:buChar char="•"/>
              <a:defRPr/>
            </a:pPr>
            <a:r>
              <a:rPr lang="pl-PL" sz="2600" dirty="0" smtClean="0">
                <a:latin typeface="+mn-lt"/>
              </a:rPr>
              <a:t>dokonać analizy poszczególnych rodzajów danych właściwymi dla nich metodami a otrzymane wyniki – zinterpretować. </a:t>
            </a:r>
          </a:p>
          <a:p>
            <a:pPr algn="just">
              <a:spcBef>
                <a:spcPts val="0"/>
              </a:spcBef>
              <a:spcAft>
                <a:spcPts val="600"/>
              </a:spcAft>
              <a:defRPr/>
            </a:pPr>
            <a:endParaRPr lang="pl-PL" sz="2600" dirty="0" smtClean="0">
              <a:latin typeface="+mn-lt"/>
            </a:endParaRPr>
          </a:p>
          <a:p>
            <a:pPr algn="just">
              <a:spcBef>
                <a:spcPts val="0"/>
              </a:spcBef>
              <a:spcAft>
                <a:spcPts val="600"/>
              </a:spcAft>
              <a:defRPr/>
            </a:pPr>
            <a:r>
              <a:rPr lang="pl-PL" sz="2600" dirty="0" smtClean="0">
                <a:latin typeface="+mn-lt"/>
              </a:rPr>
              <a:t>Z kolei otrzymane interpretacje najróżniejszych rodzajów trzeba teraz scalić, uporządkować i wyciągnąć z nich wnioski strategiczne. </a:t>
            </a:r>
            <a:endParaRPr lang="pl-PL" altLang="pl-PL" sz="2600" dirty="0" smtClean="0">
              <a:latin typeface="+mn-lt"/>
            </a:endParaRP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196610" name="Picture 2" descr="C:\Users\TT\Desktop\Hrubieszów-ks\mapy-korekta\W07 - Saldo migracji w latach 2013-2015 na 1000 osób.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197634" name="Picture 2" descr="C:\Users\TT\Desktop\Hrubieszów-ks\mapy-korekta\W08 - Wielkość zaległości czynszowych w lokalach komunalnych w zł na 100 osób.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198658" name="Picture 2" descr="C:\Users\TT\Desktop\Hrubieszów-ks\mapy-korekta\W09 - Odsetek osób bezrobotnych w ogólnej liczbie ludności.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199682" name="Picture 2" descr="C:\Users\TT\Desktop\Hrubieszów-ks\mapy-korekta\W10 - Odsetek osób bezrobotnych w wieku poniżej 25 lat w ogólnej liczbie ludności.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200706" name="Picture 2" descr="C:\Users\TT\Desktop\Hrubieszów-ks\mapy-korekta\W11 - Odsetek osób bezrobotnych z wykształceniem gimnazjalnym i poniżej w ogólnej liczbie ludności.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201730" name="Picture 2" descr="C:\Users\TT\Desktop\Hrubieszów-ks\mapy-korekta\W12 - Odsetek osób w wieku poprodukcyjnym w ogólnej liczbie ludności.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202754" name="Picture 2" descr="C:\Users\TT\Desktop\Hrubieszów-ks\mapy-korekta\W13 - Liczba zarejestrowanych podmiotów gospodarki narodowej na 100 osób.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203778" name="Picture 2" descr="C:\Users\TT\Desktop\Hrubieszów-ks\mapy-korekta\W14 - Masa wyrobów zawierających azbest na 100 osób.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1026" name="Picture 2" descr="C:\Users\TT\Desktop\Hrubieszów-ks\mapy-korekta\D2-2 - Koncentracja czynników kryzysowych w podsystemie społecznym.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2050" name="Picture 2" descr="C:\Users\TT\Desktop\Hrubieszów-ks\mapy-korekta\D3-2 - Koncentracja czynników kryzysowych w podsystemie gospodarczym.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REWITALIZACJA - DEFINICJA</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spcAft>
                <a:spcPts val="1200"/>
              </a:spcAft>
            </a:pPr>
            <a:r>
              <a:rPr lang="pl-PL" sz="2600" b="1" dirty="0" smtClean="0"/>
              <a:t>Rewitalizacja</a:t>
            </a:r>
            <a:r>
              <a:rPr lang="pl-PL" sz="2600" dirty="0" smtClean="0"/>
              <a:t> </a:t>
            </a:r>
          </a:p>
          <a:p>
            <a:pPr algn="just">
              <a:spcAft>
                <a:spcPts val="1200"/>
              </a:spcAft>
            </a:pPr>
            <a:r>
              <a:rPr lang="pl-PL" sz="2600" dirty="0" smtClean="0"/>
              <a:t>to kompleksowy </a:t>
            </a:r>
            <a:r>
              <a:rPr lang="pl-PL" sz="2600" b="1" u="sng" dirty="0" smtClean="0"/>
              <a:t>proces wyprowadzania ze stanu kryzysowego </a:t>
            </a:r>
            <a:r>
              <a:rPr lang="pl-PL" sz="2600" dirty="0" smtClean="0"/>
              <a:t>obszarów zdegradowanych </a:t>
            </a:r>
          </a:p>
          <a:p>
            <a:pPr algn="just">
              <a:spcAft>
                <a:spcPts val="1200"/>
              </a:spcAft>
              <a:buFont typeface="Wingdings" pitchFamily="2" charset="2"/>
              <a:buChar char="ü"/>
            </a:pPr>
            <a:r>
              <a:rPr lang="pl-PL" sz="2600" dirty="0" smtClean="0"/>
              <a:t>poprzez działania całościowe (powiązane wzajemnie przedsięwzięcia),</a:t>
            </a:r>
          </a:p>
          <a:p>
            <a:pPr algn="just">
              <a:spcAft>
                <a:spcPts val="1200"/>
              </a:spcAft>
              <a:buFont typeface="Wingdings" pitchFamily="2" charset="2"/>
              <a:buChar char="ü"/>
            </a:pPr>
            <a:r>
              <a:rPr lang="pl-PL" sz="2600" dirty="0" smtClean="0"/>
              <a:t>integrujące interwencję na rzecz społeczności lokalnej, przestrzeni i lokalnej gospodarki, </a:t>
            </a:r>
          </a:p>
          <a:p>
            <a:pPr algn="just">
              <a:spcAft>
                <a:spcPts val="1200"/>
              </a:spcAft>
              <a:buFont typeface="Wingdings" pitchFamily="2" charset="2"/>
              <a:buChar char="ü"/>
            </a:pPr>
            <a:r>
              <a:rPr lang="pl-PL" sz="2600" dirty="0" smtClean="0"/>
              <a:t>skoncentrowane terytorialnie, </a:t>
            </a:r>
          </a:p>
          <a:p>
            <a:pPr algn="just">
              <a:spcAft>
                <a:spcPts val="1200"/>
              </a:spcAft>
              <a:buFont typeface="Wingdings" pitchFamily="2" charset="2"/>
              <a:buChar char="ü"/>
            </a:pPr>
            <a:r>
              <a:rPr lang="pl-PL" sz="2600" dirty="0" smtClean="0"/>
              <a:t>prowadzone w sposób zaplanowany oraz zintegrowany poprzez programy rewitalizacji.</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4098" name="Picture 2" descr="C:\Users\TT\Desktop\Hrubieszów-ks\mapy-korekta\D4-2 - Koncentracja czynników kryzysowych w podsystemie środowiskowym.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5122" name="Picture 2" descr="C:\Users\TT\Desktop\Hrubieszów-ks\mapy-korekta\D5-2 - Koncentracja czynników kryzysowych w podsystemie technicznym.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sz="2800" b="1" dirty="0" smtClean="0"/>
              <a:t>PRZYKŁAD</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endParaRPr lang="pl-PL" sz="2400" dirty="0" smtClean="0"/>
          </a:p>
          <a:p>
            <a:pPr algn="just"/>
            <a:endParaRPr lang="pl-PL" sz="2400" dirty="0" smtClean="0"/>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pic>
        <p:nvPicPr>
          <p:cNvPr id="6146" name="Picture 2" descr="C:\Users\TT\Desktop\Hrubieszów-ks\mapy-korekta\D1 - Liczba wskaźników potwierdzających sytuację kryzysową (formuła).png"/>
          <p:cNvPicPr>
            <a:picLocks noChangeAspect="1" noChangeArrowheads="1"/>
          </p:cNvPicPr>
          <p:nvPr/>
        </p:nvPicPr>
        <p:blipFill>
          <a:blip r:embed="rId4" cstate="print"/>
          <a:srcRect/>
          <a:stretch>
            <a:fillRect/>
          </a:stretch>
        </p:blipFill>
        <p:spPr bwMode="auto">
          <a:xfrm>
            <a:off x="958412" y="177138"/>
            <a:ext cx="7227176" cy="6503724"/>
          </a:xfrm>
          <a:prstGeom prst="rect">
            <a:avLst/>
          </a:prstGeom>
          <a:noFill/>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title"/>
          </p:nvPr>
        </p:nvSpPr>
        <p:spPr>
          <a:xfrm>
            <a:off x="878497" y="3068960"/>
            <a:ext cx="7772400" cy="936104"/>
          </a:xfrm>
        </p:spPr>
        <p:txBody>
          <a:bodyPr/>
          <a:lstStyle/>
          <a:p>
            <a:r>
              <a:rPr lang="pl-PL" dirty="0" smtClean="0"/>
              <a:t>Dziękuję za uwagę!</a:t>
            </a:r>
            <a:endParaRPr lang="pl-PL" dirty="0"/>
          </a:p>
        </p:txBody>
      </p:sp>
      <p:sp>
        <p:nvSpPr>
          <p:cNvPr id="6146" name="Podtytuł 2"/>
          <p:cNvSpPr txBox="1">
            <a:spLocks noGrp="1"/>
          </p:cNvSpPr>
          <p:nvPr>
            <p:ph idx="1"/>
          </p:nvPr>
        </p:nvSpPr>
        <p:spPr>
          <a:xfrm>
            <a:off x="457200" y="1916832"/>
            <a:ext cx="8229600" cy="4214093"/>
          </a:xfrm>
        </p:spPr>
        <p:txBody>
          <a:bodyPr lIns="90000" tIns="45000" rIns="90000" bIns="45000"/>
          <a:lstStyle/>
          <a:p>
            <a:pPr lvl="4" eaLnBrk="1" hangingPunct="1">
              <a:buSzPct val="45000"/>
              <a:buFont typeface="StarSymbol"/>
              <a:buNone/>
            </a:pPr>
            <a:endParaRPr lang="pl-PL" sz="1200" b="1" dirty="0" smtClean="0">
              <a:latin typeface="Calibri" pitchFamily="34" charset="0"/>
              <a:ea typeface="Microsoft YaHei" pitchFamily="34" charset="-122"/>
              <a:cs typeface="Mangal" pitchFamily="18" charset="0"/>
            </a:endParaRPr>
          </a:p>
          <a:p>
            <a:pPr lvl="4" eaLnBrk="1" hangingPunct="1">
              <a:buSzPct val="45000"/>
              <a:buFont typeface="StarSymbol"/>
              <a:buNone/>
            </a:pPr>
            <a:r>
              <a:rPr lang="pl-PL" sz="1200" b="1" dirty="0" smtClean="0">
                <a:latin typeface="Calibri" pitchFamily="34" charset="0"/>
                <a:ea typeface="Microsoft YaHei" pitchFamily="34" charset="-122"/>
                <a:cs typeface="Mangal" pitchFamily="18" charset="0"/>
              </a:rPr>
              <a:t>			</a:t>
            </a:r>
            <a:endParaRPr lang="pl-PL" sz="2000" dirty="0" smtClean="0">
              <a:latin typeface="Calibri" pitchFamily="34" charset="0"/>
              <a:ea typeface="Microsoft YaHei" pitchFamily="34" charset="-122"/>
              <a:cs typeface="Mangal" pitchFamily="18" charset="0"/>
            </a:endParaRP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eaLnBrk="1" hangingPunct="1">
              <a:spcAft>
                <a:spcPct val="0"/>
              </a:spcAft>
              <a:buSzPct val="45000"/>
              <a:buFont typeface="StarSymbol"/>
              <a:buNone/>
            </a:pPr>
            <a:endParaRPr lang="pl-PL" sz="2000" i="1" dirty="0" smtClean="0">
              <a:latin typeface="Calibri" pitchFamily="34" charset="0"/>
              <a:ea typeface="Microsoft YaHei" pitchFamily="34" charset="-122"/>
              <a:cs typeface="Mangal" pitchFamily="18" charset="0"/>
            </a:endParaRPr>
          </a:p>
          <a:p>
            <a:pPr eaLnBrk="1" hangingPunct="1">
              <a:spcAft>
                <a:spcPct val="0"/>
              </a:spcAft>
              <a:buSzPct val="45000"/>
              <a:buFont typeface="StarSymbol"/>
              <a:buNone/>
            </a:pPr>
            <a:endParaRPr lang="pl-PL" sz="2000" i="1" dirty="0" smtClean="0">
              <a:latin typeface="Calibri" pitchFamily="34" charset="0"/>
              <a:ea typeface="Microsoft YaHei" pitchFamily="34" charset="-122"/>
              <a:cs typeface="Mangal" pitchFamily="18" charset="0"/>
            </a:endParaRPr>
          </a:p>
          <a:p>
            <a:pPr eaLnBrk="1" hangingPunct="1">
              <a:spcAft>
                <a:spcPct val="0"/>
              </a:spcAft>
              <a:buSzPct val="45000"/>
              <a:buFont typeface="StarSymbol"/>
              <a:buNone/>
            </a:pPr>
            <a:endParaRPr lang="pl-PL" sz="2000" i="1" dirty="0" smtClean="0">
              <a:latin typeface="Calibri" pitchFamily="34" charset="0"/>
              <a:ea typeface="Microsoft YaHei" pitchFamily="34" charset="-122"/>
              <a:cs typeface="Mangal" pitchFamily="18" charset="0"/>
            </a:endParaRPr>
          </a:p>
          <a:p>
            <a:pPr eaLnBrk="1" hangingPunct="1">
              <a:spcAft>
                <a:spcPct val="0"/>
              </a:spcAft>
              <a:buSzPct val="45000"/>
              <a:buFont typeface="StarSymbol"/>
              <a:buNone/>
            </a:pPr>
            <a:endParaRPr lang="pl-PL" sz="2000" i="1" dirty="0" smtClean="0">
              <a:latin typeface="Calibri" pitchFamily="34" charset="0"/>
              <a:ea typeface="Microsoft YaHei" pitchFamily="34" charset="-122"/>
              <a:cs typeface="Mangal" pitchFamily="18" charset="0"/>
            </a:endParaRPr>
          </a:p>
          <a:p>
            <a:pPr eaLnBrk="1" hangingPunct="1">
              <a:spcAft>
                <a:spcPct val="0"/>
              </a:spcAft>
              <a:buSzPct val="45000"/>
              <a:buFont typeface="StarSymbol"/>
              <a:buNone/>
            </a:pPr>
            <a:endParaRPr lang="pl-PL" sz="2000" i="1" dirty="0" smtClean="0">
              <a:latin typeface="Calibri" pitchFamily="34" charset="0"/>
              <a:ea typeface="Microsoft YaHei" pitchFamily="34" charset="-122"/>
              <a:cs typeface="Mangal" pitchFamily="18" charset="0"/>
            </a:endParaRPr>
          </a:p>
          <a:p>
            <a:pPr eaLnBrk="1" hangingPunct="1">
              <a:spcAft>
                <a:spcPct val="0"/>
              </a:spcAft>
              <a:buSzPct val="45000"/>
            </a:pPr>
            <a:endParaRPr lang="pl-PL" sz="2000" dirty="0" smtClean="0"/>
          </a:p>
          <a:p>
            <a:pPr eaLnBrk="1" hangingPunct="1">
              <a:spcAft>
                <a:spcPct val="0"/>
              </a:spcAft>
              <a:buSzPct val="45000"/>
            </a:pPr>
            <a:endParaRPr lang="pl-PL" sz="2000" dirty="0" smtClean="0"/>
          </a:p>
          <a:p>
            <a:pPr algn="just" eaLnBrk="1" hangingPunct="1">
              <a:spcAft>
                <a:spcPct val="0"/>
              </a:spcAft>
              <a:buSzPct val="45000"/>
            </a:pPr>
            <a:endParaRPr lang="pl-PL" sz="1600" dirty="0" smtClean="0"/>
          </a:p>
          <a:p>
            <a:pPr algn="just" eaLnBrk="1" hangingPunct="1">
              <a:spcAft>
                <a:spcPct val="0"/>
              </a:spcAft>
              <a:buSzPct val="45000"/>
            </a:pPr>
            <a:endParaRPr lang="pl-PL" sz="1600" dirty="0" smtClean="0"/>
          </a:p>
          <a:p>
            <a:pPr algn="just" eaLnBrk="1" hangingPunct="1">
              <a:spcAft>
                <a:spcPct val="0"/>
              </a:spcAft>
              <a:buSzPct val="45000"/>
            </a:pPr>
            <a:endParaRPr lang="pl-PL" sz="1600" dirty="0" smtClean="0"/>
          </a:p>
          <a:p>
            <a:pPr algn="just" eaLnBrk="1" hangingPunct="1">
              <a:spcAft>
                <a:spcPct val="0"/>
              </a:spcAft>
              <a:buSzPct val="45000"/>
            </a:pPr>
            <a:endParaRPr lang="pl-PL" sz="1600" dirty="0" smtClean="0"/>
          </a:p>
          <a:p>
            <a:pPr algn="just" eaLnBrk="1" hangingPunct="1">
              <a:spcAft>
                <a:spcPct val="0"/>
              </a:spcAft>
              <a:buSzPct val="45000"/>
            </a:pPr>
            <a:r>
              <a:rPr lang="pl-PL" sz="1600" i="1" dirty="0" smtClean="0"/>
              <a:t>W prezentacji wykorzystano części materiałów szkoleniowych opracowanych dla Instytutu Rozwoju Miast na potrzeby konkursu „Modelowa rewitalizacja miast" oraz materiały Instytutu prezentowane podczas IV Kongresu Rewitalizacji Miast IX 2016 r.</a:t>
            </a:r>
          </a:p>
          <a:p>
            <a:pPr eaLnBrk="1" hangingPunct="1">
              <a:spcAft>
                <a:spcPct val="0"/>
              </a:spcAft>
              <a:buSzPct val="45000"/>
              <a:buFont typeface="StarSymbol"/>
              <a:buNone/>
            </a:pPr>
            <a:endParaRPr sz="2000" i="1" dirty="0" smtClean="0">
              <a:latin typeface="Calibri" pitchFamily="34" charset="0"/>
              <a:ea typeface="Microsoft YaHei" pitchFamily="34" charset="-122"/>
              <a:cs typeface="Mangal" pitchFamily="18" charset="0"/>
            </a:endParaRPr>
          </a:p>
        </p:txBody>
      </p:sp>
      <p:pic>
        <p:nvPicPr>
          <p:cNvPr id="5"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odtytuł 2"/>
          <p:cNvSpPr txBox="1">
            <a:spLocks noGrp="1"/>
          </p:cNvSpPr>
          <p:nvPr>
            <p:ph type="subTitle" idx="4294967295"/>
          </p:nvPr>
        </p:nvSpPr>
        <p:spPr>
          <a:xfrm>
            <a:off x="179512" y="764704"/>
            <a:ext cx="8712076" cy="5904384"/>
          </a:xfrm>
        </p:spPr>
        <p:txBody>
          <a:bodyPr lIns="90000" tIns="45000" rIns="90000" bIns="45000"/>
          <a:lstStyle/>
          <a:p>
            <a:pPr algn="ctr"/>
            <a:r>
              <a:rPr lang="pl-PL" b="1" dirty="0" smtClean="0"/>
              <a:t>DIAGNOZA</a:t>
            </a:r>
          </a:p>
          <a:p>
            <a:pPr eaLnBrk="1" hangingPunct="1">
              <a:spcAft>
                <a:spcPct val="0"/>
              </a:spcAft>
              <a:buSzPct val="45000"/>
              <a:buFont typeface="StarSymbol"/>
              <a:buNone/>
            </a:pPr>
            <a:endParaRPr lang="pl-PL" sz="2000" dirty="0" smtClean="0">
              <a:latin typeface="Calibri" pitchFamily="34" charset="0"/>
              <a:ea typeface="Microsoft YaHei" pitchFamily="34" charset="-122"/>
              <a:cs typeface="Mangal" pitchFamily="18" charset="0"/>
            </a:endParaRPr>
          </a:p>
          <a:p>
            <a:pPr algn="just">
              <a:spcAft>
                <a:spcPts val="1200"/>
              </a:spcAft>
              <a:buFont typeface="Wingdings" pitchFamily="2" charset="2"/>
              <a:buChar char="Ø"/>
            </a:pPr>
            <a:r>
              <a:rPr lang="pl-PL" sz="2600" b="1" dirty="0" smtClean="0"/>
              <a:t>gdzie w mieście znajdują się obszary kryzysowe pod względem społecznym?</a:t>
            </a:r>
          </a:p>
          <a:p>
            <a:pPr algn="just">
              <a:spcAft>
                <a:spcPts val="1200"/>
              </a:spcAft>
              <a:buFont typeface="Wingdings" pitchFamily="2" charset="2"/>
              <a:buChar char="Ø"/>
            </a:pPr>
            <a:r>
              <a:rPr lang="pl-PL" sz="2600" dirty="0" smtClean="0"/>
              <a:t>jakie to są problemy? – zdefiniować najważniejsze problemy tych terenów.</a:t>
            </a:r>
          </a:p>
          <a:p>
            <a:pPr algn="just">
              <a:spcAft>
                <a:spcPts val="1200"/>
              </a:spcAft>
            </a:pPr>
            <a:endParaRPr lang="pl-PL" sz="2600" dirty="0" smtClean="0"/>
          </a:p>
          <a:p>
            <a:pPr algn="just">
              <a:spcAft>
                <a:spcPts val="1200"/>
              </a:spcAft>
            </a:pPr>
            <a:r>
              <a:rPr lang="pl-PL" sz="2600" i="1" dirty="0" smtClean="0"/>
              <a:t>czy występują dodatkowo inne problemy z innych sfer (gospodarczej, przestrzennej, środowiskowej, technicznej)?</a:t>
            </a:r>
          </a:p>
          <a:p>
            <a:pPr algn="just">
              <a:spcAft>
                <a:spcPts val="1200"/>
              </a:spcAft>
            </a:pPr>
            <a:r>
              <a:rPr lang="pl-PL" sz="2400" dirty="0" smtClean="0"/>
              <a:t> </a:t>
            </a:r>
          </a:p>
        </p:txBody>
      </p:sp>
      <p:pic>
        <p:nvPicPr>
          <p:cNvPr id="4" name="Picture 2"/>
          <p:cNvPicPr>
            <a:picLocks noChangeAspect="1"/>
          </p:cNvPicPr>
          <p:nvPr/>
        </p:nvPicPr>
        <p:blipFill>
          <a:blip r:embed="rId3" cstate="print"/>
          <a:srcRect/>
          <a:stretch>
            <a:fillRect/>
          </a:stretch>
        </p:blipFill>
        <p:spPr bwMode="auto">
          <a:xfrm>
            <a:off x="0" y="0"/>
            <a:ext cx="4644008" cy="476672"/>
          </a:xfrm>
          <a:prstGeom prst="rect">
            <a:avLst/>
          </a:prstGeom>
          <a:solidFill>
            <a:srgbClr val="FFFFFF"/>
          </a:solidFill>
          <a:ln w="9525">
            <a:noFill/>
            <a:miter lim="800000"/>
            <a:headEnd/>
            <a:tailEnd/>
          </a:ln>
        </p:spPr>
      </p:pic>
    </p:spTree>
    <p:extLst>
      <p:ext uri="{BB962C8B-B14F-4D97-AF65-F5344CB8AC3E}">
        <p14:creationId xmlns="" xmlns:p14="http://schemas.microsoft.com/office/powerpoint/2010/main" val="124611814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omyślni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3413</TotalTime>
  <Words>3577</Words>
  <Application>Microsoft Office PowerPoint</Application>
  <PresentationFormat>Pokaz na ekranie (4:3)</PresentationFormat>
  <Paragraphs>970</Paragraphs>
  <Slides>83</Slides>
  <Notes>83</Notes>
  <HiddenSlides>0</HiddenSlides>
  <MMClips>0</MMClips>
  <ScaleCrop>false</ScaleCrop>
  <HeadingPairs>
    <vt:vector size="4" baseType="variant">
      <vt:variant>
        <vt:lpstr>Motyw</vt:lpstr>
      </vt:variant>
      <vt:variant>
        <vt:i4>1</vt:i4>
      </vt:variant>
      <vt:variant>
        <vt:lpstr>Tytuły slajdów</vt:lpstr>
      </vt:variant>
      <vt:variant>
        <vt:i4>83</vt:i4>
      </vt:variant>
    </vt:vector>
  </HeadingPairs>
  <TitlesOfParts>
    <vt:vector size="84" baseType="lpstr">
      <vt:lpstr>Domyślnie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lpstr>Slajd 41</vt:lpstr>
      <vt:lpstr>Slajd 42</vt:lpstr>
      <vt:lpstr>Slajd 43</vt:lpstr>
      <vt:lpstr>Slajd 44</vt:lpstr>
      <vt:lpstr>Slajd 45</vt:lpstr>
      <vt:lpstr>Slajd 46</vt:lpstr>
      <vt:lpstr>Slajd 47</vt:lpstr>
      <vt:lpstr>Slajd 48</vt:lpstr>
      <vt:lpstr>Slajd 49</vt:lpstr>
      <vt:lpstr>Slajd 50</vt:lpstr>
      <vt:lpstr>Slajd 51</vt:lpstr>
      <vt:lpstr>Slajd 52</vt:lpstr>
      <vt:lpstr>Slajd 53</vt:lpstr>
      <vt:lpstr>Slajd 54</vt:lpstr>
      <vt:lpstr>Slajd 55</vt:lpstr>
      <vt:lpstr>Slajd 56</vt:lpstr>
      <vt:lpstr>Slajd 57</vt:lpstr>
      <vt:lpstr>Slajd 58</vt:lpstr>
      <vt:lpstr>Slajd 59</vt:lpstr>
      <vt:lpstr>Slajd 60</vt:lpstr>
      <vt:lpstr>Slajd 61</vt:lpstr>
      <vt:lpstr>Slajd 62</vt:lpstr>
      <vt:lpstr>Slajd 63</vt:lpstr>
      <vt:lpstr>Slajd 64</vt:lpstr>
      <vt:lpstr>Slajd 65</vt:lpstr>
      <vt:lpstr>Slajd 66</vt:lpstr>
      <vt:lpstr>Slajd 67</vt:lpstr>
      <vt:lpstr>Slajd 68</vt:lpstr>
      <vt:lpstr>Slajd 69</vt:lpstr>
      <vt:lpstr>Slajd 70</vt:lpstr>
      <vt:lpstr>Slajd 71</vt:lpstr>
      <vt:lpstr>Slajd 72</vt:lpstr>
      <vt:lpstr>Slajd 73</vt:lpstr>
      <vt:lpstr>Slajd 74</vt:lpstr>
      <vt:lpstr>Slajd 75</vt:lpstr>
      <vt:lpstr>Slajd 76</vt:lpstr>
      <vt:lpstr>Slajd 77</vt:lpstr>
      <vt:lpstr>Slajd 78</vt:lpstr>
      <vt:lpstr>Slajd 79</vt:lpstr>
      <vt:lpstr>Slajd 80</vt:lpstr>
      <vt:lpstr>Slajd 81</vt:lpstr>
      <vt:lpstr>Slajd 82</vt:lpstr>
      <vt:lpstr>Dziękuję za uwagę!</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TT</dc:creator>
  <cp:lastModifiedBy>TT</cp:lastModifiedBy>
  <cp:revision>400</cp:revision>
  <dcterms:modified xsi:type="dcterms:W3CDTF">2016-11-28T10:49:21Z</dcterms:modified>
</cp:coreProperties>
</file>